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300" r:id="rId25"/>
    <p:sldId id="295" r:id="rId26"/>
    <p:sldId id="296" r:id="rId27"/>
    <p:sldId id="297" r:id="rId28"/>
    <p:sldId id="298" r:id="rId29"/>
    <p:sldId id="299" r:id="rId30"/>
    <p:sldId id="301" r:id="rId31"/>
    <p:sldId id="302" r:id="rId32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8" d="100"/>
          <a:sy n="88" d="100"/>
        </p:scale>
        <p:origin x="451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Альтернатив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3" name="Прямоугольник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3852" y="1988840"/>
            <a:ext cx="9460161" cy="2880320"/>
          </a:xfrm>
        </p:spPr>
        <p:txBody>
          <a:bodyPr rtlCol="0"/>
          <a:lstStyle/>
          <a:p>
            <a:pPr marL="12700">
              <a:lnSpc>
                <a:spcPct val="100000"/>
              </a:lnSpc>
              <a:spcBef>
                <a:spcPts val="2220"/>
              </a:spcBef>
            </a:pPr>
            <a:r>
              <a:rPr lang="ru-RU" sz="4800" dirty="0">
                <a:solidFill>
                  <a:srgbClr val="FFC000"/>
                </a:solidFill>
                <a:cs typeface="Century Gothic"/>
              </a:rPr>
              <a:t>ОПЕКА</a:t>
            </a:r>
            <a:r>
              <a:rPr lang="ru-RU" sz="4800" spc="-15" dirty="0">
                <a:solidFill>
                  <a:srgbClr val="FFC000"/>
                </a:solidFill>
                <a:cs typeface="Century Gothic"/>
              </a:rPr>
              <a:t> </a:t>
            </a:r>
            <a:r>
              <a:rPr lang="ru-RU" sz="4800" dirty="0">
                <a:solidFill>
                  <a:srgbClr val="FFC000"/>
                </a:solidFill>
                <a:cs typeface="Century Gothic"/>
              </a:rPr>
              <a:t>И </a:t>
            </a:r>
            <a:r>
              <a:rPr lang="ru-RU" sz="4800" spc="-10" dirty="0">
                <a:solidFill>
                  <a:srgbClr val="FFC000"/>
                </a:solidFill>
                <a:cs typeface="Century Gothic"/>
              </a:rPr>
              <a:t>ПОПЕЧИТЕЛЬСТВО</a:t>
            </a:r>
            <a:r>
              <a:rPr lang="ru-RU" sz="1600" dirty="0">
                <a:solidFill>
                  <a:srgbClr val="FFC000"/>
                </a:solidFill>
                <a:cs typeface="Century Gothic"/>
              </a:rPr>
              <a:t/>
            </a:r>
            <a:br>
              <a:rPr lang="ru-RU" sz="1600" dirty="0">
                <a:solidFill>
                  <a:srgbClr val="FFC000"/>
                </a:solidFill>
                <a:cs typeface="Century Gothic"/>
              </a:rPr>
            </a:br>
            <a:r>
              <a:rPr lang="ru-RU" sz="2800" dirty="0">
                <a:solidFill>
                  <a:srgbClr val="FFC000"/>
                </a:solidFill>
                <a:cs typeface="Century Gothic"/>
              </a:rPr>
              <a:t>НАД</a:t>
            </a:r>
            <a:r>
              <a:rPr lang="ru-RU" sz="2800" spc="-10" dirty="0">
                <a:solidFill>
                  <a:srgbClr val="FFC000"/>
                </a:solidFill>
                <a:cs typeface="Century Gothic"/>
              </a:rPr>
              <a:t> СОВЕРШЕННОЛЕТНИМИ</a:t>
            </a:r>
            <a:r>
              <a:rPr lang="ru-RU" sz="2800" spc="20" dirty="0">
                <a:solidFill>
                  <a:srgbClr val="FFC000"/>
                </a:solidFill>
                <a:cs typeface="Century Gothic"/>
              </a:rPr>
              <a:t> </a:t>
            </a:r>
            <a:r>
              <a:rPr lang="ru-RU" sz="2800" spc="-10" dirty="0">
                <a:solidFill>
                  <a:srgbClr val="FFC000"/>
                </a:solidFill>
                <a:cs typeface="Century Gothic"/>
              </a:rPr>
              <a:t>ГРАЖДАНАМИ</a:t>
            </a:r>
            <a:endParaRPr lang="ru-RU" sz="2800" dirty="0">
              <a:solidFill>
                <a:srgbClr val="FFC000"/>
              </a:solidFill>
              <a:cs typeface="Century Gothic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5860" y="260648"/>
            <a:ext cx="10009112" cy="990600"/>
          </a:xfrm>
        </p:spPr>
        <p:txBody>
          <a:bodyPr rtlCol="0">
            <a:normAutofit/>
          </a:bodyPr>
          <a:lstStyle/>
          <a:p>
            <a:pPr algn="ctr" rtl="0"/>
            <a:r>
              <a:rPr lang="ru" sz="1600" cap="none" dirty="0" smtClean="0">
                <a:solidFill>
                  <a:srgbClr val="92D050"/>
                </a:solidFill>
              </a:rPr>
              <a:t>Государственное учреждение </a:t>
            </a:r>
            <a:br>
              <a:rPr lang="ru" sz="1600" cap="none" dirty="0" smtClean="0">
                <a:solidFill>
                  <a:srgbClr val="92D050"/>
                </a:solidFill>
              </a:rPr>
            </a:br>
            <a:r>
              <a:rPr lang="ru" sz="1600" cap="none" dirty="0" smtClean="0">
                <a:solidFill>
                  <a:srgbClr val="92D050"/>
                </a:solidFill>
              </a:rPr>
              <a:t>«Молодечненкий районный территориальный центр </a:t>
            </a:r>
            <a:br>
              <a:rPr lang="ru" sz="1600" cap="none" dirty="0" smtClean="0">
                <a:solidFill>
                  <a:srgbClr val="92D050"/>
                </a:solidFill>
              </a:rPr>
            </a:br>
            <a:r>
              <a:rPr lang="ru" sz="1600" cap="none" dirty="0" smtClean="0">
                <a:solidFill>
                  <a:srgbClr val="92D050"/>
                </a:solidFill>
              </a:rPr>
              <a:t>социального обслуживания населения»</a:t>
            </a:r>
            <a:endParaRPr lang="ru" sz="1600" cap="none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42884" y="60212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2025 год</a:t>
            </a:r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96" y="116632"/>
            <a:ext cx="10345216" cy="1152128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Лица,</a:t>
            </a:r>
            <a:r>
              <a:rPr lang="ru-RU" b="1" spc="-125" dirty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имеющие</a:t>
            </a:r>
            <a:r>
              <a:rPr lang="ru-RU" b="1" spc="-100" dirty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право</a:t>
            </a:r>
            <a:r>
              <a:rPr lang="ru-RU" b="1" spc="-110" dirty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быть</a:t>
            </a:r>
            <a:r>
              <a:rPr lang="ru-RU" b="1" spc="-110" dirty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опекунами</a:t>
            </a:r>
            <a:r>
              <a:rPr lang="ru-RU" b="1" spc="-95" dirty="0">
                <a:solidFill>
                  <a:srgbClr val="FFC000"/>
                </a:solidFill>
              </a:rPr>
              <a:t> </a:t>
            </a:r>
            <a:r>
              <a:rPr lang="ru-RU" b="1" spc="-50" dirty="0">
                <a:solidFill>
                  <a:srgbClr val="FFC000"/>
                </a:solidFill>
              </a:rPr>
              <a:t>и </a:t>
            </a:r>
            <a:r>
              <a:rPr lang="ru-RU" b="1" spc="-10" dirty="0">
                <a:solidFill>
                  <a:srgbClr val="FFC000"/>
                </a:solidFill>
              </a:rPr>
              <a:t>попечителями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796" y="1268760"/>
            <a:ext cx="10945216" cy="583264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00000"/>
              </a:lnSpc>
              <a:spcBef>
                <a:spcPts val="645"/>
              </a:spcBef>
              <a:buNone/>
            </a:pPr>
            <a:r>
              <a:rPr lang="ru-RU" sz="3800" b="1" dirty="0">
                <a:solidFill>
                  <a:srgbClr val="FFFF00"/>
                </a:solidFill>
                <a:cs typeface="Century Gothic"/>
              </a:rPr>
              <a:t>Опекунами</a:t>
            </a:r>
            <a:r>
              <a:rPr lang="ru-RU" sz="3800" b="1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3800" b="1" dirty="0">
                <a:solidFill>
                  <a:srgbClr val="FFFF00"/>
                </a:solidFill>
                <a:cs typeface="Century Gothic"/>
              </a:rPr>
              <a:t>и</a:t>
            </a:r>
            <a:r>
              <a:rPr lang="ru-RU" sz="3800" b="1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3800" b="1" spc="-10" dirty="0">
                <a:solidFill>
                  <a:srgbClr val="FFFF00"/>
                </a:solidFill>
                <a:cs typeface="Century Gothic"/>
              </a:rPr>
              <a:t>попечителями</a:t>
            </a:r>
            <a:r>
              <a:rPr lang="ru-RU" sz="3800" b="1" spc="-1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3800" b="1" dirty="0">
                <a:solidFill>
                  <a:srgbClr val="FFFF00"/>
                </a:solidFill>
                <a:cs typeface="Century Gothic"/>
              </a:rPr>
              <a:t>могут</a:t>
            </a:r>
            <a:r>
              <a:rPr lang="ru-RU" sz="3800" b="1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3800" b="1" dirty="0">
                <a:solidFill>
                  <a:srgbClr val="FFFF00"/>
                </a:solidFill>
                <a:cs typeface="Century Gothic"/>
              </a:rPr>
              <a:t>быть</a:t>
            </a:r>
            <a:r>
              <a:rPr lang="ru-RU" sz="3800" b="1" spc="-2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3800" b="1" dirty="0">
                <a:solidFill>
                  <a:srgbClr val="FFFF00"/>
                </a:solidFill>
                <a:cs typeface="Century Gothic"/>
              </a:rPr>
              <a:t>дееспособные</a:t>
            </a:r>
            <a:r>
              <a:rPr lang="ru-RU" sz="3800" b="1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3800" b="1" dirty="0">
                <a:solidFill>
                  <a:srgbClr val="FFFF00"/>
                </a:solidFill>
                <a:cs typeface="Century Gothic"/>
              </a:rPr>
              <a:t>лица</a:t>
            </a:r>
            <a:r>
              <a:rPr lang="ru-RU" sz="3800" b="1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3800" b="1" dirty="0">
                <a:solidFill>
                  <a:srgbClr val="FFFF00"/>
                </a:solidFill>
                <a:cs typeface="Century Gothic"/>
              </a:rPr>
              <a:t>обоего</a:t>
            </a:r>
            <a:r>
              <a:rPr lang="ru-RU" sz="3800" b="1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3800" b="1" spc="-10" dirty="0" smtClean="0">
                <a:solidFill>
                  <a:srgbClr val="FFFF00"/>
                </a:solidFill>
                <a:cs typeface="Century Gothic"/>
              </a:rPr>
              <a:t>пола, </a:t>
            </a:r>
            <a:r>
              <a:rPr lang="ru-RU" sz="3800" b="1" dirty="0" smtClean="0">
                <a:solidFill>
                  <a:srgbClr val="FFFF00"/>
                </a:solidFill>
                <a:cs typeface="Century Gothic"/>
              </a:rPr>
              <a:t>за</a:t>
            </a:r>
            <a:r>
              <a:rPr lang="ru-RU" sz="3800" b="1" spc="-3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3800" b="1" spc="-10" dirty="0">
                <a:solidFill>
                  <a:srgbClr val="FFFF00"/>
                </a:solidFill>
                <a:cs typeface="Century Gothic"/>
              </a:rPr>
              <a:t>исключением</a:t>
            </a:r>
            <a:r>
              <a:rPr lang="ru-RU" sz="3800" b="1" spc="-10" dirty="0" smtClean="0">
                <a:solidFill>
                  <a:srgbClr val="FFFF00"/>
                </a:solidFill>
                <a:cs typeface="Century Gothic"/>
              </a:rPr>
              <a:t>:</a:t>
            </a:r>
          </a:p>
          <a:p>
            <a:pPr marL="12700" indent="0">
              <a:lnSpc>
                <a:spcPct val="170000"/>
              </a:lnSpc>
              <a:spcBef>
                <a:spcPts val="550"/>
              </a:spcBef>
              <a:buNone/>
              <a:tabLst>
                <a:tab pos="158115" algn="l"/>
              </a:tabLst>
            </a:pPr>
            <a:r>
              <a:rPr lang="ru-RU" sz="2900" dirty="0" smtClean="0">
                <a:solidFill>
                  <a:srgbClr val="FFFF00"/>
                </a:solidFill>
                <a:cs typeface="Century Gothic"/>
              </a:rPr>
              <a:t>лиц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,</a:t>
            </a:r>
            <a:r>
              <a:rPr lang="ru-RU" sz="2900" spc="-12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больных</a:t>
            </a:r>
            <a:r>
              <a:rPr lang="ru-RU" sz="2900" spc="-8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хроническим</a:t>
            </a:r>
            <a:r>
              <a:rPr lang="ru-RU" sz="2900" spc="-8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алкоголизмом,</a:t>
            </a:r>
            <a:r>
              <a:rPr lang="ru-RU" sz="2900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наркоманией,</a:t>
            </a:r>
            <a:r>
              <a:rPr lang="ru-RU" sz="2900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spc="-10" dirty="0">
                <a:solidFill>
                  <a:srgbClr val="FFFF00"/>
                </a:solidFill>
                <a:cs typeface="Century Gothic"/>
              </a:rPr>
              <a:t>токсикоманией</a:t>
            </a:r>
            <a:r>
              <a:rPr lang="ru-RU" sz="2900" spc="-10" dirty="0" smtClean="0">
                <a:solidFill>
                  <a:srgbClr val="FFFF00"/>
                </a:solidFill>
                <a:cs typeface="Century Gothic"/>
              </a:rPr>
              <a:t>;</a:t>
            </a:r>
          </a:p>
          <a:p>
            <a:pPr marL="12700" indent="0">
              <a:lnSpc>
                <a:spcPct val="170000"/>
              </a:lnSpc>
              <a:spcBef>
                <a:spcPts val="540"/>
              </a:spcBef>
              <a:buNone/>
              <a:tabLst>
                <a:tab pos="158115" algn="l"/>
              </a:tabLst>
            </a:pPr>
            <a:r>
              <a:rPr lang="ru-RU" sz="2900" dirty="0" smtClean="0">
                <a:solidFill>
                  <a:srgbClr val="FFFF00"/>
                </a:solidFill>
                <a:cs typeface="Century Gothic"/>
              </a:rPr>
              <a:t>лиц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,</a:t>
            </a:r>
            <a:r>
              <a:rPr lang="ru-RU" sz="2900" spc="-8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которые</a:t>
            </a:r>
            <a:r>
              <a:rPr lang="ru-RU" sz="2900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по</a:t>
            </a:r>
            <a:r>
              <a:rPr lang="ru-RU" sz="2900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состоянию</a:t>
            </a:r>
            <a:r>
              <a:rPr lang="ru-RU" sz="2900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здоровья</a:t>
            </a:r>
            <a:r>
              <a:rPr lang="ru-RU" sz="2900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не</a:t>
            </a:r>
            <a:r>
              <a:rPr lang="ru-RU" sz="2900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могут</a:t>
            </a:r>
            <a:r>
              <a:rPr lang="ru-RU" sz="2900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осуществлять</a:t>
            </a:r>
            <a:r>
              <a:rPr lang="ru-RU" sz="2900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права</a:t>
            </a:r>
            <a:r>
              <a:rPr lang="ru-RU" sz="2900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spc="-50" dirty="0" smtClean="0">
                <a:solidFill>
                  <a:srgbClr val="FFFF00"/>
                </a:solidFill>
                <a:cs typeface="Century Gothic"/>
              </a:rPr>
              <a:t>и </a:t>
            </a:r>
            <a:r>
              <a:rPr lang="ru-RU" sz="2900" dirty="0" smtClean="0">
                <a:solidFill>
                  <a:srgbClr val="FFFF00"/>
                </a:solidFill>
                <a:cs typeface="Century Gothic"/>
              </a:rPr>
              <a:t>выполнять</a:t>
            </a:r>
            <a:r>
              <a:rPr lang="ru-RU" sz="2900" spc="-85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обязанности</a:t>
            </a:r>
            <a:r>
              <a:rPr lang="ru-RU" sz="2900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опекуна,</a:t>
            </a:r>
            <a:r>
              <a:rPr lang="ru-RU" sz="2900" spc="-8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попечителя</a:t>
            </a:r>
            <a:r>
              <a:rPr lang="ru-RU" sz="2900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500" dirty="0">
                <a:cs typeface="Century Gothic"/>
              </a:rPr>
              <a:t>(Перечень</a:t>
            </a:r>
            <a:r>
              <a:rPr lang="ru-RU" sz="2500" spc="-65" dirty="0">
                <a:cs typeface="Century Gothic"/>
              </a:rPr>
              <a:t> </a:t>
            </a:r>
            <a:r>
              <a:rPr lang="ru-RU" sz="2500" dirty="0">
                <a:cs typeface="Century Gothic"/>
              </a:rPr>
              <a:t>заболеваний,</a:t>
            </a:r>
            <a:r>
              <a:rPr lang="ru-RU" sz="2500" spc="-90" dirty="0">
                <a:cs typeface="Century Gothic"/>
              </a:rPr>
              <a:t> </a:t>
            </a:r>
            <a:r>
              <a:rPr lang="ru-RU" sz="2500" dirty="0">
                <a:cs typeface="Century Gothic"/>
              </a:rPr>
              <a:t>при</a:t>
            </a:r>
            <a:r>
              <a:rPr lang="ru-RU" sz="2500" spc="-85" dirty="0">
                <a:cs typeface="Century Gothic"/>
              </a:rPr>
              <a:t> </a:t>
            </a:r>
            <a:r>
              <a:rPr lang="ru-RU" sz="2500" spc="-10" dirty="0" smtClean="0">
                <a:cs typeface="Century Gothic"/>
              </a:rPr>
              <a:t>наличии </a:t>
            </a:r>
            <a:r>
              <a:rPr lang="ru-RU" sz="2500" dirty="0" smtClean="0">
                <a:cs typeface="Century Gothic"/>
              </a:rPr>
              <a:t>которых</a:t>
            </a:r>
            <a:r>
              <a:rPr lang="ru-RU" sz="2500" spc="-35" dirty="0" smtClean="0">
                <a:cs typeface="Century Gothic"/>
              </a:rPr>
              <a:t> </a:t>
            </a:r>
            <a:r>
              <a:rPr lang="ru-RU" sz="2500" dirty="0">
                <a:cs typeface="Century Gothic"/>
              </a:rPr>
              <a:t>лица</a:t>
            </a:r>
            <a:r>
              <a:rPr lang="ru-RU" sz="2500" spc="-15" dirty="0">
                <a:cs typeface="Century Gothic"/>
              </a:rPr>
              <a:t> </a:t>
            </a:r>
            <a:r>
              <a:rPr lang="ru-RU" sz="2500" dirty="0">
                <a:cs typeface="Century Gothic"/>
              </a:rPr>
              <a:t>не</a:t>
            </a:r>
            <a:r>
              <a:rPr lang="ru-RU" sz="2500" spc="-5" dirty="0">
                <a:cs typeface="Century Gothic"/>
              </a:rPr>
              <a:t> </a:t>
            </a:r>
            <a:r>
              <a:rPr lang="ru-RU" sz="2500" dirty="0">
                <a:cs typeface="Century Gothic"/>
              </a:rPr>
              <a:t>могут</a:t>
            </a:r>
            <a:r>
              <a:rPr lang="ru-RU" sz="2500" spc="-35" dirty="0">
                <a:cs typeface="Century Gothic"/>
              </a:rPr>
              <a:t> </a:t>
            </a:r>
            <a:r>
              <a:rPr lang="ru-RU" sz="2500" dirty="0">
                <a:cs typeface="Century Gothic"/>
              </a:rPr>
              <a:t>быть опекунами</a:t>
            </a:r>
            <a:r>
              <a:rPr lang="ru-RU" sz="2500" spc="-45" dirty="0">
                <a:cs typeface="Century Gothic"/>
              </a:rPr>
              <a:t> </a:t>
            </a:r>
            <a:r>
              <a:rPr lang="ru-RU" sz="2500" dirty="0">
                <a:cs typeface="Century Gothic"/>
              </a:rPr>
              <a:t>и</a:t>
            </a:r>
            <a:r>
              <a:rPr lang="ru-RU" sz="2500" spc="-5" dirty="0">
                <a:cs typeface="Century Gothic"/>
              </a:rPr>
              <a:t> </a:t>
            </a:r>
            <a:r>
              <a:rPr lang="ru-RU" sz="2500" dirty="0">
                <a:cs typeface="Century Gothic"/>
              </a:rPr>
              <a:t>попечителями,</a:t>
            </a:r>
            <a:r>
              <a:rPr lang="ru-RU" sz="2500" spc="-40" dirty="0">
                <a:cs typeface="Century Gothic"/>
              </a:rPr>
              <a:t> </a:t>
            </a:r>
            <a:r>
              <a:rPr lang="ru-RU" sz="2500" spc="-10" dirty="0">
                <a:cs typeface="Century Gothic"/>
              </a:rPr>
              <a:t>устанавливается</a:t>
            </a:r>
            <a:r>
              <a:rPr lang="ru-RU" sz="2500" spc="-30" dirty="0">
                <a:cs typeface="Century Gothic"/>
              </a:rPr>
              <a:t> </a:t>
            </a:r>
            <a:r>
              <a:rPr lang="ru-RU" sz="2500" spc="-10" dirty="0">
                <a:cs typeface="Century Gothic"/>
              </a:rPr>
              <a:t>Министерством здравоохранения);</a:t>
            </a:r>
            <a:endParaRPr lang="ru-RU" sz="2500" dirty="0">
              <a:cs typeface="Century Gothic"/>
            </a:endParaRPr>
          </a:p>
          <a:p>
            <a:pPr marL="12700" indent="0">
              <a:lnSpc>
                <a:spcPct val="170000"/>
              </a:lnSpc>
              <a:spcBef>
                <a:spcPts val="535"/>
              </a:spcBef>
              <a:buNone/>
              <a:tabLst>
                <a:tab pos="158115" algn="l"/>
              </a:tabLst>
            </a:pPr>
            <a:r>
              <a:rPr lang="ru-RU" sz="2900" dirty="0">
                <a:solidFill>
                  <a:srgbClr val="FFFF00"/>
                </a:solidFill>
                <a:cs typeface="Century Gothic"/>
              </a:rPr>
              <a:t>лиц,</a:t>
            </a:r>
            <a:r>
              <a:rPr lang="ru-RU" sz="2900" spc="-9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лишенных</a:t>
            </a:r>
            <a:r>
              <a:rPr lang="ru-RU" sz="2900" spc="-8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судом</a:t>
            </a:r>
            <a:r>
              <a:rPr lang="ru-RU" sz="2900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родительских</a:t>
            </a:r>
            <a:r>
              <a:rPr lang="ru-RU" sz="2900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spc="-10" dirty="0">
                <a:solidFill>
                  <a:srgbClr val="FFFF00"/>
                </a:solidFill>
                <a:cs typeface="Century Gothic"/>
              </a:rPr>
              <a:t>прав;</a:t>
            </a:r>
            <a:endParaRPr lang="ru-RU" sz="2900" dirty="0">
              <a:solidFill>
                <a:srgbClr val="FFFF00"/>
              </a:solidFill>
              <a:cs typeface="Century Gothic"/>
            </a:endParaRPr>
          </a:p>
          <a:p>
            <a:pPr marL="12700" indent="0">
              <a:lnSpc>
                <a:spcPct val="170000"/>
              </a:lnSpc>
              <a:spcBef>
                <a:spcPts val="555"/>
              </a:spcBef>
              <a:buNone/>
              <a:tabLst>
                <a:tab pos="158115" algn="l"/>
              </a:tabLst>
            </a:pPr>
            <a:r>
              <a:rPr lang="ru-RU" sz="2900" dirty="0">
                <a:solidFill>
                  <a:srgbClr val="FFFF00"/>
                </a:solidFill>
                <a:cs typeface="Century Gothic"/>
              </a:rPr>
              <a:t>бывших</a:t>
            </a:r>
            <a:r>
              <a:rPr lang="ru-RU" sz="2900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spc="-10" dirty="0">
                <a:solidFill>
                  <a:srgbClr val="FFFF00"/>
                </a:solidFill>
                <a:cs typeface="Century Gothic"/>
              </a:rPr>
              <a:t>усыновителей,</a:t>
            </a:r>
            <a:r>
              <a:rPr lang="ru-RU" sz="2900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если</a:t>
            </a:r>
            <a:r>
              <a:rPr lang="ru-RU" sz="2900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усыновление</a:t>
            </a:r>
            <a:r>
              <a:rPr lang="ru-RU" sz="2900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было</a:t>
            </a:r>
            <a:r>
              <a:rPr lang="ru-RU" sz="2900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отменено</a:t>
            </a:r>
            <a:r>
              <a:rPr lang="ru-RU" sz="2900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spc="-10" dirty="0" smtClean="0">
                <a:solidFill>
                  <a:srgbClr val="FFFF00"/>
                </a:solidFill>
                <a:cs typeface="Century Gothic"/>
              </a:rPr>
              <a:t>вследствие ненадлежащего</a:t>
            </a:r>
            <a:r>
              <a:rPr lang="ru-RU" sz="2900" spc="-9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выполнения</a:t>
            </a:r>
            <a:r>
              <a:rPr lang="ru-RU" sz="2900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усыновителем</a:t>
            </a:r>
            <a:r>
              <a:rPr lang="ru-RU" sz="2900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своих</a:t>
            </a:r>
            <a:r>
              <a:rPr lang="ru-RU" sz="2900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spc="-10" dirty="0">
                <a:solidFill>
                  <a:srgbClr val="FFFF00"/>
                </a:solidFill>
                <a:cs typeface="Century Gothic"/>
              </a:rPr>
              <a:t>обязанностей;</a:t>
            </a:r>
            <a:endParaRPr lang="ru-RU" sz="2900" dirty="0">
              <a:solidFill>
                <a:srgbClr val="FFFF00"/>
              </a:solidFill>
              <a:cs typeface="Century Gothic"/>
            </a:endParaRPr>
          </a:p>
          <a:p>
            <a:pPr marL="12700" marR="1501140" indent="0">
              <a:lnSpc>
                <a:spcPct val="170000"/>
              </a:lnSpc>
              <a:spcBef>
                <a:spcPts val="994"/>
              </a:spcBef>
              <a:buNone/>
              <a:tabLst>
                <a:tab pos="158115" algn="l"/>
              </a:tabLst>
            </a:pPr>
            <a:r>
              <a:rPr lang="ru-RU" sz="2900" dirty="0">
                <a:solidFill>
                  <a:srgbClr val="FFFF00"/>
                </a:solidFill>
                <a:cs typeface="Century Gothic"/>
              </a:rPr>
              <a:t>лиц,</a:t>
            </a:r>
            <a:r>
              <a:rPr lang="ru-RU" sz="2900" spc="-9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отстраненных</a:t>
            </a:r>
            <a:r>
              <a:rPr lang="ru-RU" sz="2900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от</a:t>
            </a:r>
            <a:r>
              <a:rPr lang="ru-RU" sz="2900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обязанностей</a:t>
            </a:r>
            <a:r>
              <a:rPr lang="ru-RU" sz="2900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опекуна</a:t>
            </a:r>
            <a:r>
              <a:rPr lang="ru-RU" sz="2900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или</a:t>
            </a:r>
            <a:r>
              <a:rPr lang="ru-RU" sz="2900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попечителя</a:t>
            </a:r>
            <a:r>
              <a:rPr lang="ru-RU" sz="2900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spc="-25" dirty="0">
                <a:solidFill>
                  <a:srgbClr val="FFFF00"/>
                </a:solidFill>
                <a:cs typeface="Century Gothic"/>
              </a:rPr>
              <a:t>за </a:t>
            </a:r>
            <a:r>
              <a:rPr lang="ru-RU" sz="2900" spc="-10" dirty="0">
                <a:solidFill>
                  <a:srgbClr val="FFFF00"/>
                </a:solidFill>
                <a:cs typeface="Century Gothic"/>
              </a:rPr>
              <a:t>ненадлежащее</a:t>
            </a:r>
            <a:r>
              <a:rPr lang="ru-RU" sz="2900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выполнение</a:t>
            </a:r>
            <a:r>
              <a:rPr lang="ru-RU" sz="2900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spc="-55" dirty="0" smtClean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z="2900" dirty="0" smtClean="0">
                <a:solidFill>
                  <a:srgbClr val="FFFF00"/>
                </a:solidFill>
                <a:cs typeface="Century Gothic"/>
              </a:rPr>
              <a:t>озложенных</a:t>
            </a:r>
            <a:r>
              <a:rPr lang="ru-RU" sz="2900" spc="-6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 smtClean="0">
                <a:solidFill>
                  <a:srgbClr val="FFFF00"/>
                </a:solidFill>
                <a:cs typeface="Century Gothic"/>
              </a:rPr>
              <a:t>на</a:t>
            </a:r>
            <a:r>
              <a:rPr lang="ru-RU" sz="2900" spc="-7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них</a:t>
            </a:r>
            <a:r>
              <a:rPr lang="ru-RU" sz="2900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spc="-10" dirty="0">
                <a:solidFill>
                  <a:srgbClr val="FFFF00"/>
                </a:solidFill>
                <a:cs typeface="Century Gothic"/>
              </a:rPr>
              <a:t>обязанностей;</a:t>
            </a:r>
            <a:endParaRPr lang="ru-RU" sz="2900" dirty="0">
              <a:solidFill>
                <a:srgbClr val="FFFF00"/>
              </a:solidFill>
              <a:cs typeface="Century Gothic"/>
            </a:endParaRPr>
          </a:p>
          <a:p>
            <a:pPr marL="12700" marR="577215" indent="0" algn="just">
              <a:lnSpc>
                <a:spcPct val="170000"/>
              </a:lnSpc>
              <a:spcBef>
                <a:spcPts val="985"/>
              </a:spcBef>
              <a:buNone/>
              <a:tabLst>
                <a:tab pos="158115" algn="l"/>
              </a:tabLst>
            </a:pPr>
            <a:r>
              <a:rPr lang="ru-RU" sz="2900" dirty="0">
                <a:solidFill>
                  <a:srgbClr val="FFFF00"/>
                </a:solidFill>
                <a:cs typeface="Century Gothic"/>
              </a:rPr>
              <a:t>лиц,</a:t>
            </a:r>
            <a:r>
              <a:rPr lang="ru-RU" sz="2900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имеющих</a:t>
            </a:r>
            <a:r>
              <a:rPr lang="ru-RU" sz="2900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судимость</a:t>
            </a:r>
            <a:r>
              <a:rPr lang="ru-RU" sz="2900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за</a:t>
            </a:r>
            <a:r>
              <a:rPr lang="ru-RU" sz="2900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spc="-10" dirty="0">
                <a:solidFill>
                  <a:srgbClr val="FFFF00"/>
                </a:solidFill>
                <a:cs typeface="Century Gothic"/>
              </a:rPr>
              <a:t>умышленные</a:t>
            </a:r>
            <a:r>
              <a:rPr lang="ru-RU" sz="2900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преступления,</a:t>
            </a:r>
            <a:r>
              <a:rPr lang="ru-RU" sz="2900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а</a:t>
            </a:r>
            <a:r>
              <a:rPr lang="ru-RU" sz="2900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также</a:t>
            </a:r>
            <a:r>
              <a:rPr lang="ru-RU" sz="2900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spc="-20" dirty="0">
                <a:solidFill>
                  <a:srgbClr val="FFFF00"/>
                </a:solidFill>
                <a:cs typeface="Century Gothic"/>
              </a:rPr>
              <a:t>лиц, </a:t>
            </a:r>
            <a:r>
              <a:rPr lang="ru-RU" sz="2900" spc="-10" dirty="0" err="1">
                <a:solidFill>
                  <a:srgbClr val="FFFF00"/>
                </a:solidFill>
                <a:cs typeface="Century Gothic"/>
              </a:rPr>
              <a:t>осуждавшихся</a:t>
            </a:r>
            <a:r>
              <a:rPr lang="ru-RU" sz="2900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за</a:t>
            </a:r>
            <a:r>
              <a:rPr lang="ru-RU" sz="2900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умышленные</a:t>
            </a:r>
            <a:r>
              <a:rPr lang="ru-RU" sz="2900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тяжкие</a:t>
            </a:r>
            <a:r>
              <a:rPr lang="ru-RU" sz="2900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или</a:t>
            </a:r>
            <a:r>
              <a:rPr lang="ru-RU" sz="2900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особо</a:t>
            </a:r>
            <a:r>
              <a:rPr lang="ru-RU" sz="2900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тяжкие</a:t>
            </a:r>
            <a:r>
              <a:rPr lang="ru-RU" sz="2900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spc="-10" dirty="0">
                <a:solidFill>
                  <a:srgbClr val="FFFF00"/>
                </a:solidFill>
                <a:cs typeface="Century Gothic"/>
              </a:rPr>
              <a:t>преступления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против</a:t>
            </a:r>
            <a:r>
              <a:rPr lang="ru-RU" sz="2900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spc="-10" dirty="0">
                <a:solidFill>
                  <a:srgbClr val="FFFF00"/>
                </a:solidFill>
                <a:cs typeface="Century Gothic"/>
              </a:rPr>
              <a:t>человека;</a:t>
            </a:r>
            <a:endParaRPr lang="ru-RU" sz="2900" dirty="0">
              <a:solidFill>
                <a:srgbClr val="FFFF00"/>
              </a:solidFill>
              <a:cs typeface="Century Gothic"/>
            </a:endParaRPr>
          </a:p>
          <a:p>
            <a:pPr marL="12700" marR="705485" indent="0">
              <a:lnSpc>
                <a:spcPct val="170000"/>
              </a:lnSpc>
              <a:spcBef>
                <a:spcPts val="1035"/>
              </a:spcBef>
              <a:buNone/>
              <a:tabLst>
                <a:tab pos="158115" algn="l"/>
              </a:tabLst>
            </a:pPr>
            <a:r>
              <a:rPr lang="ru-RU" sz="2900" dirty="0">
                <a:solidFill>
                  <a:srgbClr val="FFFF00"/>
                </a:solidFill>
                <a:cs typeface="Century Gothic"/>
              </a:rPr>
              <a:t>лиц,</a:t>
            </a:r>
            <a:r>
              <a:rPr lang="ru-RU" sz="2900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дети</a:t>
            </a:r>
            <a:r>
              <a:rPr lang="ru-RU" sz="2900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которых</a:t>
            </a:r>
            <a:r>
              <a:rPr lang="ru-RU" sz="2900" spc="-2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были</a:t>
            </a:r>
            <a:r>
              <a:rPr lang="ru-RU" sz="2900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признаны</a:t>
            </a:r>
            <a:r>
              <a:rPr lang="ru-RU" sz="2900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spc="-10" dirty="0">
                <a:solidFill>
                  <a:srgbClr val="FFFF00"/>
                </a:solidFill>
                <a:cs typeface="Century Gothic"/>
              </a:rPr>
              <a:t>нуждающимися</a:t>
            </a:r>
            <a:r>
              <a:rPr lang="ru-RU" sz="2900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z="2900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spc="-10" dirty="0">
                <a:solidFill>
                  <a:srgbClr val="FFFF00"/>
                </a:solidFill>
                <a:cs typeface="Century Gothic"/>
              </a:rPr>
              <a:t>государственной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защите</a:t>
            </a:r>
            <a:r>
              <a:rPr lang="ru-RU" sz="2900" spc="-2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z="2900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связи</a:t>
            </a:r>
            <a:r>
              <a:rPr lang="ru-RU" sz="2900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с</a:t>
            </a:r>
            <a:r>
              <a:rPr lang="ru-RU" sz="2900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spc="-45" dirty="0" smtClean="0">
                <a:solidFill>
                  <a:srgbClr val="FFFF00"/>
                </a:solidFill>
                <a:cs typeface="Century Gothic"/>
              </a:rPr>
              <a:t>н</a:t>
            </a:r>
            <a:r>
              <a:rPr lang="ru-RU" sz="2900" spc="-10" dirty="0" smtClean="0">
                <a:solidFill>
                  <a:srgbClr val="FFFF00"/>
                </a:solidFill>
                <a:cs typeface="Century Gothic"/>
              </a:rPr>
              <a:t>евыполнением</a:t>
            </a:r>
            <a:r>
              <a:rPr lang="ru-RU" sz="2900" spc="-15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или</a:t>
            </a:r>
            <a:r>
              <a:rPr lang="ru-RU" sz="2900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spc="-10" dirty="0">
                <a:solidFill>
                  <a:srgbClr val="FFFF00"/>
                </a:solidFill>
                <a:cs typeface="Century Gothic"/>
              </a:rPr>
              <a:t>ненадлежащим</a:t>
            </a:r>
            <a:r>
              <a:rPr lang="ru-RU" sz="2900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spc="-10" dirty="0" smtClean="0">
                <a:solidFill>
                  <a:srgbClr val="FFFF00"/>
                </a:solidFill>
                <a:cs typeface="Century Gothic"/>
              </a:rPr>
              <a:t>выполнением </a:t>
            </a:r>
            <a:r>
              <a:rPr lang="ru-RU" sz="2900" dirty="0" smtClean="0">
                <a:solidFill>
                  <a:srgbClr val="FFFF00"/>
                </a:solidFill>
                <a:cs typeface="Century Gothic"/>
              </a:rPr>
              <a:t>данными</a:t>
            </a:r>
            <a:r>
              <a:rPr lang="ru-RU" sz="2900" spc="-85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лицами</a:t>
            </a:r>
            <a:r>
              <a:rPr lang="ru-RU" sz="2900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своих</a:t>
            </a:r>
            <a:r>
              <a:rPr lang="ru-RU" sz="2900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обязанностей</a:t>
            </a:r>
            <a:r>
              <a:rPr lang="ru-RU" sz="2900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по</a:t>
            </a:r>
            <a:r>
              <a:rPr lang="ru-RU" sz="2900" spc="-9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воспитанию</a:t>
            </a:r>
            <a:r>
              <a:rPr lang="ru-RU" sz="2900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и</a:t>
            </a:r>
            <a:r>
              <a:rPr lang="ru-RU" sz="2900" spc="-9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cs typeface="Century Gothic"/>
              </a:rPr>
              <a:t>содержанию</a:t>
            </a:r>
            <a:r>
              <a:rPr lang="ru-RU" sz="2900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900" spc="-10" dirty="0">
                <a:solidFill>
                  <a:srgbClr val="FFFF00"/>
                </a:solidFill>
                <a:cs typeface="Century Gothic"/>
              </a:rPr>
              <a:t>детей.</a:t>
            </a:r>
            <a:endParaRPr lang="ru-RU" sz="2900" dirty="0">
              <a:solidFill>
                <a:srgbClr val="FFFF00"/>
              </a:solidFill>
              <a:cs typeface="Century Gothic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00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64" y="188640"/>
            <a:ext cx="11449272" cy="6480720"/>
          </a:xfrm>
        </p:spPr>
        <p:txBody>
          <a:bodyPr>
            <a:normAutofit fontScale="92500"/>
          </a:bodyPr>
          <a:lstStyle/>
          <a:p>
            <a:pPr marL="0" marR="15748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2800" b="1" dirty="0">
                <a:solidFill>
                  <a:srgbClr val="FFC000"/>
                </a:solidFill>
                <a:latin typeface="+mj-lt"/>
                <a:cs typeface="Century Gothic"/>
              </a:rPr>
              <a:t>Заявление</a:t>
            </a:r>
            <a:r>
              <a:rPr lang="ru-RU" sz="2800" b="1" spc="-65" dirty="0">
                <a:solidFill>
                  <a:srgbClr val="FFC000"/>
                </a:solidFill>
                <a:latin typeface="+mj-lt"/>
                <a:cs typeface="Century Gothic"/>
              </a:rPr>
              <a:t> </a:t>
            </a:r>
            <a:r>
              <a:rPr lang="ru-RU" sz="2800" b="1" dirty="0">
                <a:solidFill>
                  <a:srgbClr val="FFC000"/>
                </a:solidFill>
                <a:latin typeface="+mj-lt"/>
                <a:cs typeface="Century Gothic"/>
              </a:rPr>
              <a:t>об</a:t>
            </a:r>
            <a:r>
              <a:rPr lang="ru-RU" sz="2800" b="1" spc="-30" dirty="0">
                <a:solidFill>
                  <a:srgbClr val="FFC000"/>
                </a:solidFill>
                <a:latin typeface="+mj-lt"/>
                <a:cs typeface="Century Gothic"/>
              </a:rPr>
              <a:t> </a:t>
            </a:r>
            <a:r>
              <a:rPr lang="ru-RU" sz="2800" b="1" spc="-10" dirty="0">
                <a:solidFill>
                  <a:srgbClr val="FFC000"/>
                </a:solidFill>
                <a:latin typeface="+mj-lt"/>
                <a:cs typeface="Century Gothic"/>
              </a:rPr>
              <a:t>установлении </a:t>
            </a:r>
            <a:r>
              <a:rPr lang="ru-RU" sz="2800" b="1" dirty="0">
                <a:solidFill>
                  <a:srgbClr val="FFC000"/>
                </a:solidFill>
                <a:latin typeface="+mj-lt"/>
                <a:cs typeface="Century Gothic"/>
              </a:rPr>
              <a:t>опеки</a:t>
            </a:r>
            <a:r>
              <a:rPr lang="ru-RU" sz="2800" b="1" spc="-45" dirty="0">
                <a:solidFill>
                  <a:srgbClr val="FFC000"/>
                </a:solidFill>
                <a:latin typeface="+mj-lt"/>
                <a:cs typeface="Century Gothic"/>
              </a:rPr>
              <a:t> </a:t>
            </a:r>
            <a:r>
              <a:rPr lang="ru-RU" sz="2800" b="1" dirty="0">
                <a:solidFill>
                  <a:srgbClr val="FFC000"/>
                </a:solidFill>
                <a:latin typeface="+mj-lt"/>
                <a:cs typeface="Century Gothic"/>
              </a:rPr>
              <a:t>или</a:t>
            </a:r>
            <a:r>
              <a:rPr lang="ru-RU" sz="2800" b="1" spc="-45" dirty="0">
                <a:solidFill>
                  <a:srgbClr val="FFC000"/>
                </a:solidFill>
                <a:latin typeface="+mj-lt"/>
                <a:cs typeface="Century Gothic"/>
              </a:rPr>
              <a:t> </a:t>
            </a:r>
            <a:r>
              <a:rPr lang="ru-RU" sz="2800" b="1" dirty="0">
                <a:solidFill>
                  <a:srgbClr val="FFC000"/>
                </a:solidFill>
                <a:latin typeface="+mj-lt"/>
                <a:cs typeface="Century Gothic"/>
              </a:rPr>
              <a:t>попечительства</a:t>
            </a:r>
            <a:r>
              <a:rPr lang="ru-RU" sz="2800" b="1" spc="-55" dirty="0">
                <a:solidFill>
                  <a:srgbClr val="FFC000"/>
                </a:solidFill>
                <a:latin typeface="+mj-lt"/>
                <a:cs typeface="Century Gothic"/>
              </a:rPr>
              <a:t> </a:t>
            </a:r>
            <a:r>
              <a:rPr lang="ru-RU" sz="2800" b="1" dirty="0">
                <a:solidFill>
                  <a:srgbClr val="FFC000"/>
                </a:solidFill>
                <a:latin typeface="+mj-lt"/>
                <a:cs typeface="Century Gothic"/>
              </a:rPr>
              <a:t>подается</a:t>
            </a:r>
            <a:r>
              <a:rPr lang="ru-RU" sz="2800" b="1" spc="-55" dirty="0">
                <a:solidFill>
                  <a:srgbClr val="FFC000"/>
                </a:solidFill>
                <a:latin typeface="+mj-lt"/>
                <a:cs typeface="Century Gothic"/>
              </a:rPr>
              <a:t> </a:t>
            </a:r>
            <a:r>
              <a:rPr lang="ru-RU" sz="2800" b="1" dirty="0">
                <a:solidFill>
                  <a:srgbClr val="FFC000"/>
                </a:solidFill>
                <a:latin typeface="+mj-lt"/>
                <a:cs typeface="Century Gothic"/>
              </a:rPr>
              <a:t>кандидатом</a:t>
            </a:r>
            <a:r>
              <a:rPr lang="ru-RU" sz="2800" b="1" spc="-55" dirty="0">
                <a:solidFill>
                  <a:srgbClr val="FFC000"/>
                </a:solidFill>
                <a:latin typeface="+mj-lt"/>
                <a:cs typeface="Century Gothic"/>
              </a:rPr>
              <a:t> </a:t>
            </a:r>
            <a:r>
              <a:rPr lang="ru-RU" sz="2800" b="1" dirty="0">
                <a:solidFill>
                  <a:srgbClr val="FFC000"/>
                </a:solidFill>
                <a:latin typeface="+mj-lt"/>
                <a:cs typeface="Century Gothic"/>
              </a:rPr>
              <a:t>в</a:t>
            </a:r>
            <a:r>
              <a:rPr lang="ru-RU" sz="2800" b="1" spc="-40" dirty="0">
                <a:solidFill>
                  <a:srgbClr val="FFC000"/>
                </a:solidFill>
                <a:latin typeface="+mj-lt"/>
                <a:cs typeface="Century Gothic"/>
              </a:rPr>
              <a:t> </a:t>
            </a:r>
            <a:r>
              <a:rPr lang="ru-RU" sz="2800" b="1" spc="-10" dirty="0">
                <a:solidFill>
                  <a:srgbClr val="FFC000"/>
                </a:solidFill>
                <a:latin typeface="+mj-lt"/>
                <a:cs typeface="Century Gothic"/>
              </a:rPr>
              <a:t>опекуны (</a:t>
            </a:r>
            <a:r>
              <a:rPr lang="ru-RU" sz="2800" b="1" spc="-10" dirty="0" smtClean="0">
                <a:solidFill>
                  <a:srgbClr val="FFC000"/>
                </a:solidFill>
                <a:latin typeface="+mj-lt"/>
                <a:cs typeface="Century Gothic"/>
              </a:rPr>
              <a:t>попечители) </a:t>
            </a:r>
            <a:r>
              <a:rPr lang="ru-RU" sz="2800" b="1" dirty="0" smtClean="0">
                <a:solidFill>
                  <a:srgbClr val="FFC000"/>
                </a:solidFill>
                <a:latin typeface="+mj-lt"/>
                <a:cs typeface="Century Gothic"/>
              </a:rPr>
              <a:t>в</a:t>
            </a:r>
            <a:r>
              <a:rPr lang="ru-RU" sz="2800" b="1" spc="-55" dirty="0" smtClean="0">
                <a:solidFill>
                  <a:srgbClr val="FFC000"/>
                </a:solidFill>
                <a:latin typeface="+mj-lt"/>
                <a:cs typeface="Century Gothic"/>
              </a:rPr>
              <a:t> </a:t>
            </a:r>
            <a:r>
              <a:rPr lang="ru-RU" sz="2800" b="1" dirty="0">
                <a:solidFill>
                  <a:srgbClr val="FFC000"/>
                </a:solidFill>
                <a:latin typeface="+mj-lt"/>
                <a:cs typeface="Century Gothic"/>
              </a:rPr>
              <a:t>службу</a:t>
            </a:r>
            <a:r>
              <a:rPr lang="ru-RU" sz="2800" b="1" spc="-65" dirty="0">
                <a:solidFill>
                  <a:srgbClr val="FFC000"/>
                </a:solidFill>
                <a:latin typeface="+mj-lt"/>
                <a:cs typeface="Century Gothic"/>
              </a:rPr>
              <a:t> </a:t>
            </a:r>
            <a:r>
              <a:rPr lang="ru-RU" sz="2800" b="1" dirty="0">
                <a:solidFill>
                  <a:srgbClr val="FFC000"/>
                </a:solidFill>
                <a:latin typeface="+mj-lt"/>
                <a:cs typeface="Century Gothic"/>
              </a:rPr>
              <a:t>«одно</a:t>
            </a:r>
            <a:r>
              <a:rPr lang="ru-RU" sz="2800" b="1" spc="-35" dirty="0">
                <a:solidFill>
                  <a:srgbClr val="FFC000"/>
                </a:solidFill>
                <a:latin typeface="+mj-lt"/>
                <a:cs typeface="Century Gothic"/>
              </a:rPr>
              <a:t> </a:t>
            </a:r>
            <a:r>
              <a:rPr lang="ru-RU" sz="2800" b="1" dirty="0">
                <a:solidFill>
                  <a:srgbClr val="FFC000"/>
                </a:solidFill>
                <a:latin typeface="+mj-lt"/>
                <a:cs typeface="Century Gothic"/>
              </a:rPr>
              <a:t>окно»</a:t>
            </a:r>
            <a:r>
              <a:rPr lang="ru-RU" sz="2800" b="1" spc="-45" dirty="0">
                <a:solidFill>
                  <a:srgbClr val="FFC000"/>
                </a:solidFill>
                <a:latin typeface="+mj-lt"/>
                <a:cs typeface="Century Gothic"/>
              </a:rPr>
              <a:t> </a:t>
            </a:r>
            <a:r>
              <a:rPr lang="ru-RU" sz="2800" b="1" dirty="0">
                <a:solidFill>
                  <a:srgbClr val="FFC000"/>
                </a:solidFill>
                <a:latin typeface="+mj-lt"/>
                <a:cs typeface="Century Gothic"/>
              </a:rPr>
              <a:t>Молодечненского районного исполнительного комитета</a:t>
            </a:r>
            <a:r>
              <a:rPr lang="ru-RU" sz="2800" b="1" spc="-40" dirty="0">
                <a:solidFill>
                  <a:srgbClr val="FFC000"/>
                </a:solidFill>
                <a:latin typeface="+mj-lt"/>
                <a:cs typeface="Century Gothic"/>
              </a:rPr>
              <a:t> </a:t>
            </a:r>
            <a:r>
              <a:rPr lang="ru-RU" sz="2800" b="1" dirty="0">
                <a:solidFill>
                  <a:srgbClr val="FFC000"/>
                </a:solidFill>
                <a:latin typeface="+mj-lt"/>
                <a:cs typeface="Century Gothic"/>
              </a:rPr>
              <a:t>по</a:t>
            </a:r>
            <a:r>
              <a:rPr lang="ru-RU" sz="2800" b="1" spc="-40" dirty="0">
                <a:solidFill>
                  <a:srgbClr val="FFC000"/>
                </a:solidFill>
                <a:latin typeface="+mj-lt"/>
                <a:cs typeface="Century Gothic"/>
              </a:rPr>
              <a:t> </a:t>
            </a:r>
            <a:r>
              <a:rPr lang="ru-RU" sz="2800" b="1" spc="-10" dirty="0" smtClean="0">
                <a:solidFill>
                  <a:srgbClr val="FFC000"/>
                </a:solidFill>
                <a:latin typeface="+mj-lt"/>
                <a:cs typeface="Century Gothic"/>
              </a:rPr>
              <a:t>адресу: </a:t>
            </a:r>
            <a:br>
              <a:rPr lang="ru-RU" sz="2800" b="1" spc="-10" dirty="0" smtClean="0">
                <a:solidFill>
                  <a:srgbClr val="FFC000"/>
                </a:solidFill>
                <a:latin typeface="+mj-lt"/>
                <a:cs typeface="Century Gothic"/>
              </a:rPr>
            </a:br>
            <a:r>
              <a:rPr lang="ru-RU" sz="2800" b="1" dirty="0" smtClean="0">
                <a:solidFill>
                  <a:srgbClr val="FFC000"/>
                </a:solidFill>
                <a:latin typeface="+mj-lt"/>
                <a:cs typeface="Century Gothic"/>
              </a:rPr>
              <a:t>г</a:t>
            </a:r>
            <a:r>
              <a:rPr lang="ru-RU" sz="2800" b="1" dirty="0">
                <a:solidFill>
                  <a:srgbClr val="FFC000"/>
                </a:solidFill>
                <a:latin typeface="+mj-lt"/>
                <a:cs typeface="Century Gothic"/>
              </a:rPr>
              <a:t>. Молодечно,</a:t>
            </a:r>
            <a:r>
              <a:rPr lang="ru-RU" sz="2800" b="1" spc="-50" dirty="0">
                <a:solidFill>
                  <a:srgbClr val="FFC000"/>
                </a:solidFill>
                <a:latin typeface="+mj-lt"/>
                <a:cs typeface="Century Gothic"/>
              </a:rPr>
              <a:t> </a:t>
            </a:r>
            <a:r>
              <a:rPr lang="ru-RU" sz="2800" b="1" dirty="0">
                <a:solidFill>
                  <a:srgbClr val="FFC000"/>
                </a:solidFill>
                <a:latin typeface="+mj-lt"/>
                <a:cs typeface="Century Gothic"/>
              </a:rPr>
              <a:t>Площадь Центральная,</a:t>
            </a:r>
            <a:r>
              <a:rPr lang="ru-RU" sz="2800" b="1" spc="-55" dirty="0">
                <a:solidFill>
                  <a:srgbClr val="FFC000"/>
                </a:solidFill>
                <a:latin typeface="+mj-lt"/>
                <a:cs typeface="Century Gothic"/>
              </a:rPr>
              <a:t> </a:t>
            </a:r>
            <a:r>
              <a:rPr lang="ru-RU" sz="2800" b="1" spc="-10" dirty="0">
                <a:solidFill>
                  <a:srgbClr val="FFC000"/>
                </a:solidFill>
                <a:latin typeface="+mj-lt"/>
                <a:cs typeface="Century Gothic"/>
              </a:rPr>
              <a:t>д. 5.</a:t>
            </a:r>
            <a:endParaRPr lang="ru-RU" sz="2800" b="1" dirty="0">
              <a:solidFill>
                <a:srgbClr val="FFC000"/>
              </a:solidFill>
              <a:latin typeface="+mj-lt"/>
              <a:cs typeface="Century Gothic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Документы</a:t>
            </a:r>
            <a:r>
              <a:rPr lang="ru-RU" b="1" spc="-85" dirty="0">
                <a:solidFill>
                  <a:srgbClr val="FFFF00"/>
                </a:solidFill>
              </a:rPr>
              <a:t> </a:t>
            </a:r>
            <a:r>
              <a:rPr lang="ru-RU" b="1" spc="-10" dirty="0">
                <a:solidFill>
                  <a:srgbClr val="FFFF00"/>
                </a:solidFill>
              </a:rPr>
              <a:t>необходимые</a:t>
            </a:r>
            <a:r>
              <a:rPr lang="ru-RU" b="1" spc="-75" dirty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для</a:t>
            </a:r>
            <a:r>
              <a:rPr lang="ru-RU" b="1" spc="-95" dirty="0">
                <a:solidFill>
                  <a:srgbClr val="FFFF00"/>
                </a:solidFill>
              </a:rPr>
              <a:t> </a:t>
            </a:r>
            <a:r>
              <a:rPr lang="ru-RU" b="1" spc="-10" dirty="0">
                <a:solidFill>
                  <a:srgbClr val="FFFF00"/>
                </a:solidFill>
              </a:rPr>
              <a:t>установления </a:t>
            </a:r>
            <a:r>
              <a:rPr lang="ru-RU" b="1" dirty="0">
                <a:solidFill>
                  <a:srgbClr val="FFFF00"/>
                </a:solidFill>
              </a:rPr>
              <a:t>опеки</a:t>
            </a:r>
            <a:r>
              <a:rPr lang="ru-RU" b="1" spc="-70" dirty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или</a:t>
            </a:r>
            <a:r>
              <a:rPr lang="ru-RU" b="1" spc="-75" dirty="0">
                <a:solidFill>
                  <a:srgbClr val="FFFF00"/>
                </a:solidFill>
              </a:rPr>
              <a:t> </a:t>
            </a:r>
            <a:r>
              <a:rPr lang="ru-RU" b="1" spc="-10" dirty="0" smtClean="0">
                <a:solidFill>
                  <a:srgbClr val="FFFF00"/>
                </a:solidFill>
              </a:rPr>
              <a:t>попечительства:</a:t>
            </a:r>
          </a:p>
          <a:p>
            <a:pPr marL="12700" indent="0">
              <a:lnSpc>
                <a:spcPct val="100000"/>
              </a:lnSpc>
              <a:spcBef>
                <a:spcPts val="1090"/>
              </a:spcBef>
              <a:buNone/>
              <a:tabLst>
                <a:tab pos="165735" algn="l"/>
              </a:tabLst>
            </a:pPr>
            <a:r>
              <a:rPr lang="ru-RU" spc="-10" dirty="0">
                <a:solidFill>
                  <a:srgbClr val="FFFF00"/>
                </a:solidFill>
                <a:cs typeface="Century Gothic"/>
              </a:rPr>
              <a:t>заявление;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12700" indent="0">
              <a:lnSpc>
                <a:spcPct val="100000"/>
              </a:lnSpc>
              <a:spcBef>
                <a:spcPts val="994"/>
              </a:spcBef>
              <a:buNone/>
              <a:tabLst>
                <a:tab pos="165735" algn="l"/>
              </a:tabLst>
            </a:pPr>
            <a:r>
              <a:rPr lang="ru-RU" dirty="0">
                <a:solidFill>
                  <a:srgbClr val="FFFF00"/>
                </a:solidFill>
                <a:cs typeface="Century Gothic"/>
              </a:rPr>
              <a:t>паспорт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или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иной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документ,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удостоверяющий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личность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0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ru-RU" dirty="0">
                <a:solidFill>
                  <a:srgbClr val="FFFF00"/>
                </a:solidFill>
                <a:cs typeface="Century Gothic"/>
              </a:rPr>
              <a:t>кандидата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pc="-2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опекуны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(попечители);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12700" indent="0">
              <a:lnSpc>
                <a:spcPct val="100000"/>
              </a:lnSpc>
              <a:spcBef>
                <a:spcPts val="1005"/>
              </a:spcBef>
              <a:buNone/>
              <a:tabLst>
                <a:tab pos="165735" algn="l"/>
              </a:tabLst>
            </a:pPr>
            <a:r>
              <a:rPr lang="ru-RU" dirty="0">
                <a:solidFill>
                  <a:srgbClr val="FFFF00"/>
                </a:solidFill>
                <a:cs typeface="Century Gothic"/>
              </a:rPr>
              <a:t>автобиография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кандидата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pc="-1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опекуны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(попечители);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12700" indent="0">
              <a:lnSpc>
                <a:spcPct val="100000"/>
              </a:lnSpc>
              <a:spcBef>
                <a:spcPts val="994"/>
              </a:spcBef>
              <a:buNone/>
              <a:tabLst>
                <a:tab pos="165735" algn="l"/>
              </a:tabLst>
            </a:pPr>
            <a:r>
              <a:rPr lang="ru-RU" dirty="0">
                <a:solidFill>
                  <a:srgbClr val="FFFF00"/>
                </a:solidFill>
                <a:cs typeface="Century Gothic"/>
              </a:rPr>
              <a:t>одна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фотография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заявителя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размером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30</a:t>
            </a:r>
            <a:r>
              <a:rPr lang="ru-RU" spc="-2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x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40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мм;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12700" marR="5080" indent="0">
              <a:lnSpc>
                <a:spcPct val="100000"/>
              </a:lnSpc>
              <a:spcBef>
                <a:spcPts val="1000"/>
              </a:spcBef>
              <a:buNone/>
              <a:tabLst>
                <a:tab pos="165735" algn="l"/>
              </a:tabLst>
            </a:pPr>
            <a:r>
              <a:rPr lang="ru-RU" dirty="0">
                <a:solidFill>
                  <a:srgbClr val="FFFF00"/>
                </a:solidFill>
                <a:cs typeface="Century Gothic"/>
              </a:rPr>
              <a:t>медицинская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справка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состоянии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здоровья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кандидата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опекуны (попечители);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12700" marR="451484" indent="0">
              <a:lnSpc>
                <a:spcPct val="100000"/>
              </a:lnSpc>
              <a:spcBef>
                <a:spcPts val="1010"/>
              </a:spcBef>
              <a:buNone/>
              <a:tabLst>
                <a:tab pos="165735" algn="l"/>
              </a:tabLst>
            </a:pPr>
            <a:r>
              <a:rPr lang="ru-RU" dirty="0">
                <a:solidFill>
                  <a:srgbClr val="FFFF00"/>
                </a:solidFill>
                <a:cs typeface="Century Gothic"/>
              </a:rPr>
              <a:t>документ,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подтверждающий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наличие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основания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назначения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опеки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(попечительства),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а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именно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0000"/>
                </a:solidFill>
                <a:cs typeface="Century Gothic"/>
              </a:rPr>
              <a:t>вступившее</a:t>
            </a:r>
            <a:r>
              <a:rPr lang="ru-RU" spc="-55" dirty="0">
                <a:solidFill>
                  <a:srgbClr val="FF00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0000"/>
                </a:solidFill>
                <a:cs typeface="Century Gothic"/>
              </a:rPr>
              <a:t>в</a:t>
            </a:r>
            <a:r>
              <a:rPr lang="ru-RU" spc="-35" dirty="0">
                <a:solidFill>
                  <a:srgbClr val="FF00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0000"/>
                </a:solidFill>
                <a:cs typeface="Century Gothic"/>
              </a:rPr>
              <a:t>законную</a:t>
            </a:r>
            <a:r>
              <a:rPr lang="ru-RU" spc="-45" dirty="0">
                <a:solidFill>
                  <a:srgbClr val="FF0000"/>
                </a:solidFill>
                <a:cs typeface="Century Gothic"/>
              </a:rPr>
              <a:t> </a:t>
            </a:r>
            <a:r>
              <a:rPr lang="ru-RU" spc="-20" dirty="0">
                <a:solidFill>
                  <a:srgbClr val="FF0000"/>
                </a:solidFill>
                <a:cs typeface="Century Gothic"/>
              </a:rPr>
              <a:t>силу </a:t>
            </a:r>
            <a:r>
              <a:rPr lang="ru-RU" dirty="0">
                <a:solidFill>
                  <a:srgbClr val="FF0000"/>
                </a:solidFill>
                <a:cs typeface="Century Gothic"/>
              </a:rPr>
              <a:t>решение</a:t>
            </a:r>
            <a:r>
              <a:rPr lang="ru-RU" spc="-90" dirty="0">
                <a:solidFill>
                  <a:srgbClr val="FF00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0000"/>
                </a:solidFill>
                <a:cs typeface="Century Gothic"/>
              </a:rPr>
              <a:t>суда</a:t>
            </a:r>
            <a:r>
              <a:rPr lang="ru-RU" spc="-45" dirty="0">
                <a:solidFill>
                  <a:srgbClr val="FF00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признании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гражданина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недееспособным</a:t>
            </a:r>
            <a:r>
              <a:rPr lang="ru-RU" spc="-6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или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ограниченным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дееспособности.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56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44624"/>
            <a:ext cx="9601200" cy="1224136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Обязанности</a:t>
            </a:r>
            <a:r>
              <a:rPr lang="ru-RU" b="1" spc="-55" dirty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опекунов</a:t>
            </a:r>
            <a:r>
              <a:rPr lang="ru-RU" b="1" spc="-20" dirty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и</a:t>
            </a:r>
            <a:r>
              <a:rPr lang="ru-RU" b="1" spc="-40" dirty="0">
                <a:solidFill>
                  <a:srgbClr val="FFC000"/>
                </a:solidFill>
              </a:rPr>
              <a:t> </a:t>
            </a:r>
            <a:r>
              <a:rPr lang="ru-RU" b="1" spc="-10" dirty="0">
                <a:solidFill>
                  <a:srgbClr val="FFC000"/>
                </a:solidFill>
              </a:rPr>
              <a:t>попечителей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812" y="1484784"/>
            <a:ext cx="10801200" cy="511256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По </a:t>
            </a:r>
            <a:r>
              <a:rPr lang="ru-RU" b="1" dirty="0">
                <a:solidFill>
                  <a:srgbClr val="FFFF00"/>
                </a:solidFill>
              </a:rPr>
              <a:t>охране личности и здоровья подопечных и защите их прав и законных интересов (ст.157 Кодекса Республики Беларусь о браке и семье):</a:t>
            </a:r>
          </a:p>
          <a:p>
            <a:pPr marL="0" indent="0" algn="just">
              <a:buNone/>
            </a:pPr>
            <a:r>
              <a:rPr lang="ru-RU" dirty="0" smtClean="0"/>
              <a:t>опекуны </a:t>
            </a:r>
            <a:r>
              <a:rPr lang="ru-RU" dirty="0"/>
              <a:t>обязаны заботиться о содержании подопечных, создании этим лицам необходимых </a:t>
            </a:r>
            <a:r>
              <a:rPr lang="ru-RU" b="1" dirty="0"/>
              <a:t>бытовых условий</a:t>
            </a:r>
            <a:r>
              <a:rPr lang="ru-RU" dirty="0"/>
              <a:t>, об обеспечении их </a:t>
            </a:r>
            <a:r>
              <a:rPr lang="ru-RU" b="1" dirty="0"/>
              <a:t>уходом и лечением</a:t>
            </a:r>
            <a:r>
              <a:rPr lang="ru-RU" dirty="0"/>
              <a:t>, защищать их </a:t>
            </a:r>
            <a:r>
              <a:rPr lang="ru-RU" b="1" dirty="0"/>
              <a:t>права и законные интересы;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опекуны </a:t>
            </a:r>
            <a:r>
              <a:rPr lang="ru-RU" dirty="0"/>
              <a:t>лиц, признанных недееспособными вследствие психического расстройства (заболевания), обязаны, кроме того, принимать меры по обеспечению оказания подопечным необходимой медицинской помощи. В случае улучшения состояния здоровья такого подопечного </a:t>
            </a:r>
            <a:r>
              <a:rPr lang="ru-RU" b="1" dirty="0"/>
              <a:t>опекун обязан</a:t>
            </a:r>
            <a:r>
              <a:rPr lang="ru-RU" dirty="0"/>
              <a:t> обратиться в суд с заявлением о признании недееспособного гражданина дееспособным или о признании недееспособного гражданина ограниченно дееспособным вследствие психического расстройства (заболевания);</a:t>
            </a:r>
          </a:p>
          <a:p>
            <a:pPr marL="0" indent="0" algn="just">
              <a:buNone/>
            </a:pPr>
            <a:r>
              <a:rPr lang="ru-RU" b="1" dirty="0" smtClean="0"/>
              <a:t>опекуны </a:t>
            </a:r>
            <a:r>
              <a:rPr lang="ru-RU" b="1" dirty="0"/>
              <a:t>обязаны</a:t>
            </a:r>
            <a:r>
              <a:rPr lang="ru-RU" dirty="0"/>
              <a:t> извещать орган опеки и попечительства о перемене своего места проживания или места проживания подопечного.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Гражданско-правовые </a:t>
            </a:r>
            <a:r>
              <a:rPr lang="ru-RU" b="1" dirty="0">
                <a:solidFill>
                  <a:srgbClr val="FFFF00"/>
                </a:solidFill>
              </a:rPr>
              <a:t>(ст.160 Кодекса Республики Беларусь о браке и семье, п.2 ст.32 Гражданского кодекса Республики Беларусь):</a:t>
            </a:r>
          </a:p>
          <a:p>
            <a:pPr marL="0" indent="0" algn="just">
              <a:buNone/>
            </a:pPr>
            <a:r>
              <a:rPr lang="ru-RU" dirty="0" smtClean="0"/>
              <a:t>опекуны </a:t>
            </a:r>
            <a:r>
              <a:rPr lang="ru-RU" dirty="0"/>
              <a:t>являются законными представителями подопечных и совершают от их имени и </a:t>
            </a:r>
            <a:r>
              <a:rPr lang="ru-RU" b="1" dirty="0"/>
              <a:t>в их интересах</a:t>
            </a:r>
            <a:r>
              <a:rPr lang="ru-RU" dirty="0"/>
              <a:t> все необходимые сделки.</a:t>
            </a:r>
          </a:p>
        </p:txBody>
      </p:sp>
    </p:spTree>
    <p:extLst>
      <p:ext uri="{BB962C8B-B14F-4D97-AF65-F5344CB8AC3E}">
        <p14:creationId xmlns:p14="http://schemas.microsoft.com/office/powerpoint/2010/main" val="401328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Распоряжение текущими доходами (поступлениями) подопечных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7413" y="1844824"/>
            <a:ext cx="9841161" cy="43434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b="1" u="sng" dirty="0" smtClean="0">
                <a:solidFill>
                  <a:srgbClr val="FF0000"/>
                </a:solidFill>
              </a:rPr>
              <a:t>1. </a:t>
            </a:r>
            <a:r>
              <a:rPr lang="ru-RU" sz="2800" dirty="0" smtClean="0">
                <a:solidFill>
                  <a:srgbClr val="FFFF00"/>
                </a:solidFill>
              </a:rPr>
              <a:t>Суммы</a:t>
            </a:r>
            <a:r>
              <a:rPr lang="ru-RU" sz="2800" dirty="0">
                <a:solidFill>
                  <a:srgbClr val="FFFF00"/>
                </a:solidFill>
              </a:rPr>
              <a:t>, следуемые подопечным в качестве пенсий, пособий, алиментов и других текущих поступлений, поступают в распоряжение опекуна или попечителя и расходуются ими на содержание подопечных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Если этих сумм недостаточно для покрытия всех необходимых расходов, то они могут быть возмещены из другого имущества, принадлежащего подопечному.</a:t>
            </a:r>
          </a:p>
          <a:p>
            <a:pPr marL="0" indent="0"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i="1" dirty="0" smtClean="0">
                <a:solidFill>
                  <a:srgbClr val="00B050"/>
                </a:solidFill>
                <a:cs typeface="Century Gothic"/>
              </a:rPr>
              <a:t>Опекуны,</a:t>
            </a:r>
            <a:r>
              <a:rPr lang="ru-RU" i="1" spc="-55" dirty="0" smtClean="0">
                <a:solidFill>
                  <a:srgbClr val="00B050"/>
                </a:solidFill>
                <a:cs typeface="Century Gothic"/>
              </a:rPr>
              <a:t> </a:t>
            </a:r>
            <a:r>
              <a:rPr lang="ru-RU" i="1" dirty="0" smtClean="0">
                <a:solidFill>
                  <a:srgbClr val="00B050"/>
                </a:solidFill>
                <a:cs typeface="Century Gothic"/>
              </a:rPr>
              <a:t>попечители</a:t>
            </a:r>
            <a:r>
              <a:rPr lang="ru-RU" i="1" spc="-50" dirty="0" smtClean="0">
                <a:solidFill>
                  <a:srgbClr val="00B050"/>
                </a:solidFill>
                <a:cs typeface="Century Gothic"/>
              </a:rPr>
              <a:t> </a:t>
            </a:r>
            <a:r>
              <a:rPr lang="ru-RU" i="1" dirty="0" smtClean="0">
                <a:solidFill>
                  <a:srgbClr val="00B050"/>
                </a:solidFill>
                <a:cs typeface="Century Gothic"/>
              </a:rPr>
              <a:t>не</a:t>
            </a:r>
            <a:r>
              <a:rPr lang="ru-RU" i="1" spc="-50" dirty="0" smtClean="0">
                <a:solidFill>
                  <a:srgbClr val="00B050"/>
                </a:solidFill>
                <a:cs typeface="Century Gothic"/>
              </a:rPr>
              <a:t> </a:t>
            </a:r>
            <a:r>
              <a:rPr lang="ru-RU" i="1" dirty="0" smtClean="0">
                <a:solidFill>
                  <a:srgbClr val="00B050"/>
                </a:solidFill>
                <a:cs typeface="Century Gothic"/>
              </a:rPr>
              <a:t>обязаны</a:t>
            </a:r>
            <a:r>
              <a:rPr lang="ru-RU" i="1" spc="-65" dirty="0" smtClean="0">
                <a:solidFill>
                  <a:srgbClr val="00B050"/>
                </a:solidFill>
                <a:cs typeface="Century Gothic"/>
              </a:rPr>
              <a:t> </a:t>
            </a:r>
            <a:r>
              <a:rPr lang="ru-RU" i="1" dirty="0" smtClean="0">
                <a:solidFill>
                  <a:srgbClr val="00B050"/>
                </a:solidFill>
                <a:cs typeface="Century Gothic"/>
              </a:rPr>
              <a:t>содержать</a:t>
            </a:r>
            <a:r>
              <a:rPr lang="ru-RU" i="1" spc="-60" dirty="0" smtClean="0">
                <a:solidFill>
                  <a:srgbClr val="00B050"/>
                </a:solidFill>
                <a:cs typeface="Century Gothic"/>
              </a:rPr>
              <a:t> </a:t>
            </a:r>
            <a:r>
              <a:rPr lang="ru-RU" i="1" spc="-20" dirty="0" smtClean="0">
                <a:solidFill>
                  <a:srgbClr val="00B050"/>
                </a:solidFill>
                <a:cs typeface="Century Gothic"/>
              </a:rPr>
              <a:t>лиц, </a:t>
            </a:r>
            <a:r>
              <a:rPr lang="ru-RU" i="1" dirty="0" smtClean="0">
                <a:solidFill>
                  <a:srgbClr val="00B050"/>
                </a:solidFill>
                <a:cs typeface="Century Gothic"/>
              </a:rPr>
              <a:t>находящихся</a:t>
            </a:r>
            <a:r>
              <a:rPr lang="ru-RU" i="1" spc="-35" dirty="0" smtClean="0">
                <a:solidFill>
                  <a:srgbClr val="00B050"/>
                </a:solidFill>
                <a:cs typeface="Century Gothic"/>
              </a:rPr>
              <a:t> </a:t>
            </a:r>
            <a:r>
              <a:rPr lang="ru-RU" i="1" dirty="0" smtClean="0">
                <a:solidFill>
                  <a:srgbClr val="00B050"/>
                </a:solidFill>
                <a:cs typeface="Century Gothic"/>
              </a:rPr>
              <a:t>под</a:t>
            </a:r>
            <a:r>
              <a:rPr lang="ru-RU" i="1" spc="-20" dirty="0" smtClean="0">
                <a:solidFill>
                  <a:srgbClr val="00B050"/>
                </a:solidFill>
                <a:cs typeface="Century Gothic"/>
              </a:rPr>
              <a:t> </a:t>
            </a:r>
            <a:r>
              <a:rPr lang="ru-RU" i="1" dirty="0" smtClean="0">
                <a:solidFill>
                  <a:srgbClr val="00B050"/>
                </a:solidFill>
                <a:cs typeface="Century Gothic"/>
              </a:rPr>
              <a:t>их</a:t>
            </a:r>
            <a:r>
              <a:rPr lang="ru-RU" i="1" spc="-20" dirty="0" smtClean="0">
                <a:solidFill>
                  <a:srgbClr val="00B050"/>
                </a:solidFill>
                <a:cs typeface="Century Gothic"/>
              </a:rPr>
              <a:t> </a:t>
            </a:r>
            <a:r>
              <a:rPr lang="ru-RU" i="1" dirty="0" smtClean="0">
                <a:solidFill>
                  <a:srgbClr val="00B050"/>
                </a:solidFill>
                <a:cs typeface="Century Gothic"/>
              </a:rPr>
              <a:t>опекой,</a:t>
            </a:r>
            <a:r>
              <a:rPr lang="ru-RU" i="1" spc="-45" dirty="0" smtClean="0">
                <a:solidFill>
                  <a:srgbClr val="00B050"/>
                </a:solidFill>
                <a:cs typeface="Century Gothic"/>
              </a:rPr>
              <a:t> </a:t>
            </a:r>
            <a:r>
              <a:rPr lang="ru-RU" i="1" dirty="0" smtClean="0">
                <a:solidFill>
                  <a:srgbClr val="00B050"/>
                </a:solidFill>
                <a:cs typeface="Century Gothic"/>
              </a:rPr>
              <a:t>попечительством,</a:t>
            </a:r>
            <a:r>
              <a:rPr lang="ru-RU" i="1" spc="-65" dirty="0" smtClean="0">
                <a:solidFill>
                  <a:srgbClr val="00B050"/>
                </a:solidFill>
                <a:cs typeface="Century Gothic"/>
              </a:rPr>
              <a:t> </a:t>
            </a:r>
            <a:r>
              <a:rPr lang="ru-RU" i="1" dirty="0" smtClean="0">
                <a:solidFill>
                  <a:srgbClr val="00B050"/>
                </a:solidFill>
                <a:cs typeface="Century Gothic"/>
              </a:rPr>
              <a:t>за</a:t>
            </a:r>
            <a:r>
              <a:rPr lang="ru-RU" i="1" spc="-20" dirty="0" smtClean="0">
                <a:solidFill>
                  <a:srgbClr val="00B050"/>
                </a:solidFill>
                <a:cs typeface="Century Gothic"/>
              </a:rPr>
              <a:t> </a:t>
            </a:r>
            <a:r>
              <a:rPr lang="ru-RU" i="1" dirty="0" smtClean="0">
                <a:solidFill>
                  <a:srgbClr val="00B050"/>
                </a:solidFill>
                <a:cs typeface="Century Gothic"/>
              </a:rPr>
              <a:t>счет</a:t>
            </a:r>
            <a:r>
              <a:rPr lang="ru-RU" i="1" spc="-35" dirty="0" smtClean="0">
                <a:solidFill>
                  <a:srgbClr val="00B050"/>
                </a:solidFill>
                <a:cs typeface="Century Gothic"/>
              </a:rPr>
              <a:t> </a:t>
            </a:r>
            <a:r>
              <a:rPr lang="ru-RU" i="1" spc="-10" dirty="0" smtClean="0">
                <a:solidFill>
                  <a:srgbClr val="00B050"/>
                </a:solidFill>
                <a:cs typeface="Century Gothic"/>
              </a:rPr>
              <a:t>собственных средств.</a:t>
            </a:r>
            <a:endParaRPr lang="ru-RU" i="1" dirty="0" smtClean="0">
              <a:solidFill>
                <a:srgbClr val="00B050"/>
              </a:solidFill>
              <a:cs typeface="Century Gothic"/>
            </a:endParaRPr>
          </a:p>
          <a:p>
            <a:endParaRPr lang="ru-RU" dirty="0"/>
          </a:p>
        </p:txBody>
      </p:sp>
      <p:sp>
        <p:nvSpPr>
          <p:cNvPr id="4" name="object 2"/>
          <p:cNvSpPr/>
          <p:nvPr/>
        </p:nvSpPr>
        <p:spPr>
          <a:xfrm>
            <a:off x="0" y="5085184"/>
            <a:ext cx="1125860" cy="435357"/>
          </a:xfrm>
          <a:custGeom>
            <a:avLst/>
            <a:gdLst/>
            <a:ahLst/>
            <a:cxnLst/>
            <a:rect l="l" t="t" r="r" b="b"/>
            <a:pathLst>
              <a:path w="1591945" h="507364">
                <a:moveTo>
                  <a:pt x="0" y="0"/>
                </a:moveTo>
                <a:lnTo>
                  <a:pt x="0" y="503820"/>
                </a:lnTo>
                <a:lnTo>
                  <a:pt x="1245438" y="507238"/>
                </a:lnTo>
                <a:lnTo>
                  <a:pt x="1345692" y="507238"/>
                </a:lnTo>
                <a:lnTo>
                  <a:pt x="1351915" y="500888"/>
                </a:lnTo>
                <a:lnTo>
                  <a:pt x="1353820" y="499363"/>
                </a:lnTo>
                <a:lnTo>
                  <a:pt x="1584325" y="268859"/>
                </a:lnTo>
                <a:lnTo>
                  <a:pt x="1589611" y="261695"/>
                </a:lnTo>
                <a:lnTo>
                  <a:pt x="1591373" y="254508"/>
                </a:lnTo>
                <a:lnTo>
                  <a:pt x="1589611" y="247320"/>
                </a:lnTo>
                <a:lnTo>
                  <a:pt x="1584325" y="240157"/>
                </a:lnTo>
                <a:lnTo>
                  <a:pt x="1355344" y="11302"/>
                </a:lnTo>
                <a:lnTo>
                  <a:pt x="1350391" y="11302"/>
                </a:lnTo>
                <a:lnTo>
                  <a:pt x="1350391" y="6476"/>
                </a:lnTo>
                <a:lnTo>
                  <a:pt x="1345692" y="6476"/>
                </a:lnTo>
                <a:lnTo>
                  <a:pt x="1340993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19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Распоряжение текущими доходами (поступлениями) подопечных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828" y="1828800"/>
            <a:ext cx="10057186" cy="4343400"/>
          </a:xfrm>
        </p:spPr>
        <p:txBody>
          <a:bodyPr>
            <a:normAutofit/>
          </a:bodyPr>
          <a:lstStyle/>
          <a:p>
            <a:pPr marL="60960" marR="53340" indent="0" algn="just">
              <a:lnSpc>
                <a:spcPct val="100000"/>
              </a:lnSpc>
              <a:spcBef>
                <a:spcPts val="105"/>
              </a:spcBef>
              <a:buNone/>
            </a:pPr>
            <a:r>
              <a:rPr lang="ru-RU" b="1" u="sng" dirty="0">
                <a:solidFill>
                  <a:srgbClr val="FF0000"/>
                </a:solidFill>
                <a:cs typeface="Century Gothic"/>
              </a:rPr>
              <a:t>2.</a:t>
            </a:r>
            <a:r>
              <a:rPr lang="ru-RU" b="1" u="sng" spc="-40" dirty="0">
                <a:solidFill>
                  <a:srgbClr val="FF00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Доходы</a:t>
            </a:r>
            <a:r>
              <a:rPr lang="ru-RU" spc="-2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подопечного,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том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числе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причитающиеся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ему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от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управления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его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имуществом,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за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исключением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доходов,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которыми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подопечный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вправе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распоряжаться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самостоятельно,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расходуются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опекуном</a:t>
            </a:r>
            <a:r>
              <a:rPr lang="ru-RU" spc="-25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или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попечителем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исключительно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интересах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подопечного</a:t>
            </a:r>
            <a:r>
              <a:rPr lang="ru-RU" spc="-25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</a:t>
            </a:r>
            <a:r>
              <a:rPr lang="ru-RU" spc="-2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предварительного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разрешения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органа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опеки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и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попечительства.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0" marR="5080" indent="0" algn="just">
              <a:lnSpc>
                <a:spcPct val="100000"/>
              </a:lnSpc>
              <a:spcBef>
                <a:spcPts val="2400"/>
              </a:spcBef>
              <a:buNone/>
            </a:pPr>
            <a:r>
              <a:rPr lang="ru-RU" dirty="0">
                <a:solidFill>
                  <a:srgbClr val="FFFF00"/>
                </a:solidFill>
                <a:cs typeface="Century Gothic"/>
              </a:rPr>
              <a:t>Без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предварительного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разрешения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органа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опеки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попечительства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опекун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или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попечитель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вправе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производить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необходимые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25" dirty="0" smtClean="0">
                <a:solidFill>
                  <a:srgbClr val="FFFF00"/>
                </a:solidFill>
                <a:cs typeface="Century Gothic"/>
              </a:rPr>
              <a:t>для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содержания</a:t>
            </a:r>
            <a:r>
              <a:rPr lang="ru-RU" spc="-5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подопечного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расходы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за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счет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сумм,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причитающихся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подопечному</a:t>
            </a:r>
            <a:r>
              <a:rPr lang="ru-RU" spc="-3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качестве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его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дохода.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1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Распоряжение текущими доходами (поступлениями) подопечных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828" y="1628800"/>
            <a:ext cx="10513168" cy="511256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105"/>
              </a:spcBef>
              <a:buNone/>
            </a:pPr>
            <a:r>
              <a:rPr lang="ru-RU" b="1" u="sng" dirty="0">
                <a:solidFill>
                  <a:srgbClr val="FF0000"/>
                </a:solidFill>
                <a:cs typeface="Century Gothic"/>
              </a:rPr>
              <a:t>3.</a:t>
            </a:r>
            <a:r>
              <a:rPr lang="ru-RU" b="1" u="sng" spc="-35" dirty="0">
                <a:solidFill>
                  <a:srgbClr val="FF00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Опекун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не</a:t>
            </a:r>
            <a:r>
              <a:rPr lang="ru-RU" spc="-2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вправе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без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предварительного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разрешения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органа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опеки</a:t>
            </a:r>
            <a:r>
              <a:rPr lang="ru-RU" spc="-4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попечительства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совершать,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а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попечитель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-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давать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согласие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на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совершение</a:t>
            </a:r>
            <a:r>
              <a:rPr lang="ru-RU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сделок: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FFFF00"/>
                </a:solidFill>
                <a:cs typeface="Century Gothic"/>
              </a:rPr>
              <a:t>по</a:t>
            </a:r>
            <a:r>
              <a:rPr lang="ru-RU" spc="-25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отчуждению</a:t>
            </a:r>
            <a:r>
              <a:rPr lang="ru-RU" spc="-1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имущества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подопечного;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FFFF00"/>
                </a:solidFill>
                <a:cs typeface="Century Gothic"/>
              </a:rPr>
              <a:t>по</a:t>
            </a:r>
            <a:r>
              <a:rPr lang="ru-RU" spc="-35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обмену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или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дарению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имущества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подопечного;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FFFF00"/>
                </a:solidFill>
                <a:cs typeface="Century Gothic"/>
              </a:rPr>
              <a:t>по</a:t>
            </a:r>
            <a:r>
              <a:rPr lang="ru-RU" spc="-25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сдаче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имущества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подопечного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аренду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(в</a:t>
            </a:r>
            <a:r>
              <a:rPr lang="ru-RU" spc="1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наем);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FFFF00"/>
                </a:solidFill>
                <a:cs typeface="Century Gothic"/>
              </a:rPr>
              <a:t>по</a:t>
            </a:r>
            <a:r>
              <a:rPr lang="ru-RU" spc="-25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передаче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pc="-2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безвозмездное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пользование;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FFFF00"/>
                </a:solidFill>
                <a:cs typeface="Century Gothic"/>
              </a:rPr>
              <a:t>по</a:t>
            </a:r>
            <a:r>
              <a:rPr lang="ru-RU" spc="-15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передаче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 залог;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2540" indent="0" algn="just">
              <a:lnSpc>
                <a:spcPct val="100000"/>
              </a:lnSpc>
              <a:buNone/>
              <a:tabLst>
                <a:tab pos="155575" algn="l"/>
              </a:tabLst>
            </a:pPr>
            <a:r>
              <a:rPr lang="ru-RU" dirty="0">
                <a:solidFill>
                  <a:srgbClr val="FFFF00"/>
                </a:solidFill>
                <a:cs typeface="Century Gothic"/>
              </a:rPr>
              <a:t>сделок,</a:t>
            </a:r>
            <a:r>
              <a:rPr lang="ru-RU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влекущих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отказ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от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принадлежащих</a:t>
            </a:r>
            <a:r>
              <a:rPr lang="ru-RU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подопечному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прав;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635" indent="0" algn="just">
              <a:lnSpc>
                <a:spcPct val="100000"/>
              </a:lnSpc>
              <a:buNone/>
              <a:tabLst>
                <a:tab pos="153670" algn="l"/>
              </a:tabLst>
            </a:pPr>
            <a:r>
              <a:rPr lang="ru-RU" dirty="0">
                <a:solidFill>
                  <a:srgbClr val="FFFF00"/>
                </a:solidFill>
                <a:cs typeface="Century Gothic"/>
              </a:rPr>
              <a:t>сделок,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ведущих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к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разделу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имущества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подопечного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или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выделу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из</a:t>
            </a:r>
            <a:r>
              <a:rPr lang="ru-RU" spc="-2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него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долей;</a:t>
            </a:r>
            <a:endParaRPr lang="ru-RU" dirty="0" smtClean="0">
              <a:solidFill>
                <a:srgbClr val="FFFF00"/>
              </a:solidFill>
              <a:cs typeface="Century Gothic"/>
            </a:endParaRPr>
          </a:p>
          <a:p>
            <a:pPr marL="635" indent="0" algn="just">
              <a:lnSpc>
                <a:spcPct val="100000"/>
              </a:lnSpc>
              <a:buNone/>
              <a:tabLst>
                <a:tab pos="153670" algn="l"/>
              </a:tabLst>
            </a:pPr>
            <a:r>
              <a:rPr lang="ru-RU" dirty="0" smtClean="0">
                <a:solidFill>
                  <a:srgbClr val="FFFF00"/>
                </a:solidFill>
                <a:cs typeface="Century Gothic"/>
              </a:rPr>
              <a:t>любых</a:t>
            </a:r>
            <a:r>
              <a:rPr lang="ru-RU" spc="-55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других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сделок,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влекущих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уменьшение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имущества подопечного.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0" marR="92075" indent="0" algn="ctr">
              <a:lnSpc>
                <a:spcPct val="100000"/>
              </a:lnSpc>
              <a:spcBef>
                <a:spcPts val="5"/>
              </a:spcBef>
              <a:buNone/>
            </a:pPr>
            <a:endParaRPr lang="ru-RU" dirty="0" smtClean="0">
              <a:solidFill>
                <a:srgbClr val="FFFF00"/>
              </a:solidFill>
              <a:cs typeface="Century Gothic"/>
            </a:endParaRPr>
          </a:p>
          <a:p>
            <a:pPr marL="0" marR="92075" indent="0" algn="just">
              <a:lnSpc>
                <a:spcPct val="100000"/>
              </a:lnSpc>
              <a:spcBef>
                <a:spcPts val="5"/>
              </a:spcBef>
              <a:buNone/>
            </a:pPr>
            <a:r>
              <a:rPr lang="ru-RU" i="1" dirty="0" smtClean="0">
                <a:solidFill>
                  <a:srgbClr val="92D050"/>
                </a:solidFill>
                <a:cs typeface="Century Gothic"/>
              </a:rPr>
              <a:t>Разрешение</a:t>
            </a:r>
            <a:r>
              <a:rPr lang="ru-RU" i="1" spc="-75" dirty="0" smtClean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на</a:t>
            </a:r>
            <a:r>
              <a:rPr lang="ru-RU" i="1" spc="-5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заключение</a:t>
            </a:r>
            <a:r>
              <a:rPr lang="ru-RU" i="1" spc="-80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договоров</a:t>
            </a:r>
            <a:r>
              <a:rPr lang="ru-RU" i="1" spc="-4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и</a:t>
            </a:r>
            <a:r>
              <a:rPr lang="ru-RU" i="1" spc="-4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spc="-10" dirty="0">
                <a:solidFill>
                  <a:srgbClr val="92D050"/>
                </a:solidFill>
                <a:cs typeface="Century Gothic"/>
              </a:rPr>
              <a:t>совершение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других</a:t>
            </a:r>
            <a:r>
              <a:rPr lang="ru-RU" i="1" spc="-1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юридических</a:t>
            </a:r>
            <a:r>
              <a:rPr lang="ru-RU" i="1" spc="-3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действий,</a:t>
            </a:r>
            <a:r>
              <a:rPr lang="ru-RU" i="1" spc="-2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указанных</a:t>
            </a:r>
            <a:r>
              <a:rPr lang="ru-RU" i="1" spc="-4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выше,</a:t>
            </a:r>
            <a:r>
              <a:rPr lang="ru-RU" i="1" spc="-40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дается</a:t>
            </a:r>
            <a:r>
              <a:rPr lang="ru-RU" i="1" spc="-3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spc="-50" dirty="0" smtClean="0">
                <a:solidFill>
                  <a:srgbClr val="92D050"/>
                </a:solidFill>
                <a:cs typeface="Century Gothic"/>
              </a:rPr>
              <a:t>в </a:t>
            </a:r>
            <a:r>
              <a:rPr lang="ru-RU" i="1" dirty="0" smtClean="0">
                <a:solidFill>
                  <a:srgbClr val="92D050"/>
                </a:solidFill>
                <a:cs typeface="Century Gothic"/>
              </a:rPr>
              <a:t>письменной</a:t>
            </a:r>
            <a:r>
              <a:rPr lang="ru-RU" i="1" spc="-45" dirty="0" smtClean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форме</a:t>
            </a:r>
            <a:r>
              <a:rPr lang="ru-RU" i="1" spc="-5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каждый</a:t>
            </a:r>
            <a:r>
              <a:rPr lang="ru-RU" i="1" spc="-4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раз,</a:t>
            </a:r>
            <a:r>
              <a:rPr lang="ru-RU" i="1" spc="-5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когда</a:t>
            </a:r>
            <a:r>
              <a:rPr lang="ru-RU" i="1" spc="-2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возникает</a:t>
            </a:r>
            <a:r>
              <a:rPr lang="ru-RU" i="1" spc="-5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spc="-10" dirty="0" smtClean="0">
                <a:solidFill>
                  <a:srgbClr val="92D050"/>
                </a:solidFill>
                <a:cs typeface="Century Gothic"/>
              </a:rPr>
              <a:t>необходимость </a:t>
            </a:r>
            <a:r>
              <a:rPr lang="ru-RU" i="1" dirty="0" smtClean="0">
                <a:solidFill>
                  <a:srgbClr val="92D050"/>
                </a:solidFill>
                <a:cs typeface="Century Gothic"/>
              </a:rPr>
              <a:t>совершить</a:t>
            </a:r>
            <a:r>
              <a:rPr lang="ru-RU" i="1" spc="-65" dirty="0" smtClean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такое</a:t>
            </a:r>
            <a:r>
              <a:rPr lang="ru-RU" i="1" spc="-6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spc="-10" dirty="0" smtClean="0">
                <a:solidFill>
                  <a:srgbClr val="92D050"/>
                </a:solidFill>
                <a:cs typeface="Century Gothic"/>
              </a:rPr>
              <a:t>действие</a:t>
            </a:r>
            <a:r>
              <a:rPr lang="ru-RU" i="1" spc="-10" dirty="0">
                <a:solidFill>
                  <a:srgbClr val="92D050"/>
                </a:solidFill>
                <a:cs typeface="Century Gothic"/>
              </a:rPr>
              <a:t>.</a:t>
            </a:r>
            <a:endParaRPr lang="ru-RU" i="1" dirty="0">
              <a:solidFill>
                <a:srgbClr val="92D050"/>
              </a:solidFill>
              <a:cs typeface="Century Gothic"/>
            </a:endParaRPr>
          </a:p>
          <a:p>
            <a:pPr marL="0" indent="0" algn="just">
              <a:buNone/>
            </a:pP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object 2"/>
          <p:cNvSpPr/>
          <p:nvPr/>
        </p:nvSpPr>
        <p:spPr>
          <a:xfrm>
            <a:off x="-9963" y="5733256"/>
            <a:ext cx="837828" cy="363349"/>
          </a:xfrm>
          <a:custGeom>
            <a:avLst/>
            <a:gdLst/>
            <a:ahLst/>
            <a:cxnLst/>
            <a:rect l="l" t="t" r="r" b="b"/>
            <a:pathLst>
              <a:path w="1591945" h="507364">
                <a:moveTo>
                  <a:pt x="0" y="0"/>
                </a:moveTo>
                <a:lnTo>
                  <a:pt x="0" y="503820"/>
                </a:lnTo>
                <a:lnTo>
                  <a:pt x="1245438" y="507238"/>
                </a:lnTo>
                <a:lnTo>
                  <a:pt x="1345692" y="507238"/>
                </a:lnTo>
                <a:lnTo>
                  <a:pt x="1351915" y="500888"/>
                </a:lnTo>
                <a:lnTo>
                  <a:pt x="1353820" y="499363"/>
                </a:lnTo>
                <a:lnTo>
                  <a:pt x="1584325" y="268859"/>
                </a:lnTo>
                <a:lnTo>
                  <a:pt x="1589611" y="261695"/>
                </a:lnTo>
                <a:lnTo>
                  <a:pt x="1591373" y="254508"/>
                </a:lnTo>
                <a:lnTo>
                  <a:pt x="1589611" y="247320"/>
                </a:lnTo>
                <a:lnTo>
                  <a:pt x="1584325" y="240157"/>
                </a:lnTo>
                <a:lnTo>
                  <a:pt x="1355344" y="11302"/>
                </a:lnTo>
                <a:lnTo>
                  <a:pt x="1350391" y="11302"/>
                </a:lnTo>
                <a:lnTo>
                  <a:pt x="1350391" y="6476"/>
                </a:lnTo>
                <a:lnTo>
                  <a:pt x="1345692" y="6476"/>
                </a:lnTo>
                <a:lnTo>
                  <a:pt x="1340993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380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44" y="381000"/>
            <a:ext cx="9913168" cy="743744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Имущество подопечных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820" y="1268760"/>
            <a:ext cx="10441160" cy="547260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2400"/>
              </a:spcBef>
              <a:buNone/>
            </a:pPr>
            <a:r>
              <a:rPr lang="ru-RU" dirty="0">
                <a:solidFill>
                  <a:srgbClr val="FFFF00"/>
                </a:solidFill>
                <a:cs typeface="Century Gothic"/>
              </a:rPr>
              <a:t>Органы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опеки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попечительства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немедленно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</a:t>
            </a:r>
            <a:r>
              <a:rPr lang="ru-RU" spc="-2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получении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сведений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</a:t>
            </a:r>
            <a:r>
              <a:rPr lang="ru-RU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признании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гражданина</a:t>
            </a:r>
            <a:r>
              <a:rPr lang="ru-RU" spc="-8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недееспособным</a:t>
            </a:r>
            <a:r>
              <a:rPr lang="ru-RU" spc="-8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или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ограниченным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дееспособности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обязаны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составить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опись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имущества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такого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гражданина.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0" indent="0" algn="just">
              <a:lnSpc>
                <a:spcPct val="100000"/>
              </a:lnSpc>
              <a:spcBef>
                <a:spcPts val="2400"/>
              </a:spcBef>
              <a:buNone/>
            </a:pPr>
            <a:r>
              <a:rPr lang="ru-RU" dirty="0" smtClean="0">
                <a:solidFill>
                  <a:srgbClr val="FFFF00"/>
                </a:solidFill>
                <a:cs typeface="Century Gothic"/>
              </a:rPr>
              <a:t>Опись</a:t>
            </a:r>
            <a:r>
              <a:rPr lang="ru-RU" spc="-45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имущества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составляется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обязательном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порядке,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независимо</a:t>
            </a:r>
            <a:r>
              <a:rPr lang="ru-RU" spc="-55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от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того,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будет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ли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недееспособный,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ограниченный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в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дееспособности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гражданин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определен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учреждение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социального</a:t>
            </a:r>
            <a:r>
              <a:rPr lang="ru-RU" spc="-45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обслуживания,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здравоохранения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либо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над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ним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будет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установлена</a:t>
            </a:r>
            <a:r>
              <a:rPr lang="ru-RU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опека.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При</a:t>
            </a:r>
            <a:r>
              <a:rPr lang="ru-RU" spc="-5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составлении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описи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могут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быть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привлечены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кандидаты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50" dirty="0" smtClean="0">
                <a:solidFill>
                  <a:srgbClr val="FFFF00"/>
                </a:solidFill>
                <a:cs typeface="Century Gothic"/>
              </a:rPr>
              <a:t>в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опекуны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(попечители).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0" indent="0" algn="just">
              <a:lnSpc>
                <a:spcPct val="100000"/>
              </a:lnSpc>
              <a:spcBef>
                <a:spcPts val="2400"/>
              </a:spcBef>
              <a:buNone/>
            </a:pPr>
            <a:r>
              <a:rPr lang="ru-RU" dirty="0">
                <a:solidFill>
                  <a:srgbClr val="FFFF00"/>
                </a:solidFill>
                <a:cs typeface="Century Gothic"/>
              </a:rPr>
              <a:t>Подписывается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опись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всеми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лицами,</a:t>
            </a:r>
            <a:r>
              <a:rPr lang="ru-RU" spc="-8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присутствовавшими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при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25" dirty="0" smtClean="0">
                <a:solidFill>
                  <a:srgbClr val="FFFF00"/>
                </a:solidFill>
                <a:cs typeface="Century Gothic"/>
              </a:rPr>
              <a:t>ее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составлении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.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Она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должна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быть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подписана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лицом,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принявшим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временно</a:t>
            </a:r>
            <a:r>
              <a:rPr lang="ru-RU" spc="-4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имущество</a:t>
            </a:r>
            <a:r>
              <a:rPr lang="ru-RU" spc="-2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на</a:t>
            </a:r>
            <a:r>
              <a:rPr lang="ru-RU" spc="-1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хранение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.</a:t>
            </a:r>
          </a:p>
          <a:p>
            <a:pPr marL="11430" marR="5080" indent="0" algn="just">
              <a:lnSpc>
                <a:spcPct val="100000"/>
              </a:lnSpc>
              <a:spcBef>
                <a:spcPts val="2640"/>
              </a:spcBef>
              <a:buNone/>
            </a:pPr>
            <a:r>
              <a:rPr lang="ru-RU" i="1" dirty="0">
                <a:solidFill>
                  <a:srgbClr val="92D050"/>
                </a:solidFill>
                <a:cs typeface="Century Gothic"/>
              </a:rPr>
              <a:t>Под</a:t>
            </a:r>
            <a:r>
              <a:rPr lang="ru-RU" i="1" spc="-60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spc="-10" dirty="0">
                <a:solidFill>
                  <a:srgbClr val="92D050"/>
                </a:solidFill>
                <a:cs typeface="Century Gothic"/>
              </a:rPr>
              <a:t>имуществом</a:t>
            </a:r>
            <a:r>
              <a:rPr lang="ru-RU" i="1" spc="-40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понимаются</a:t>
            </a:r>
            <a:r>
              <a:rPr lang="ru-RU" i="1" spc="-40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недвижимые</a:t>
            </a:r>
            <a:r>
              <a:rPr lang="ru-RU" i="1" spc="-80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и</a:t>
            </a:r>
            <a:r>
              <a:rPr lang="ru-RU" i="1" spc="-5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spc="-10" dirty="0">
                <a:solidFill>
                  <a:srgbClr val="92D050"/>
                </a:solidFill>
                <a:cs typeface="Century Gothic"/>
              </a:rPr>
              <a:t>движимые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вещи</a:t>
            </a:r>
            <a:r>
              <a:rPr lang="ru-RU" i="1" spc="-60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(включая</a:t>
            </a:r>
            <a:r>
              <a:rPr lang="ru-RU" i="1" spc="-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денежные</a:t>
            </a:r>
            <a:r>
              <a:rPr lang="ru-RU" i="1" spc="-60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средства</a:t>
            </a:r>
            <a:r>
              <a:rPr lang="ru-RU" i="1" spc="-60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и</a:t>
            </a:r>
            <a:r>
              <a:rPr lang="ru-RU" i="1" spc="-60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ценные</a:t>
            </a:r>
            <a:r>
              <a:rPr lang="ru-RU" i="1" spc="-4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бумаги),</a:t>
            </a:r>
            <a:r>
              <a:rPr lang="ru-RU" i="1" spc="-20" dirty="0">
                <a:solidFill>
                  <a:srgbClr val="92D050"/>
                </a:solidFill>
                <a:cs typeface="Century Gothic"/>
              </a:rPr>
              <a:t> иное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имущество,</a:t>
            </a:r>
            <a:r>
              <a:rPr lang="ru-RU" i="1" spc="-3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в</a:t>
            </a:r>
            <a:r>
              <a:rPr lang="ru-RU" i="1" spc="-4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том</a:t>
            </a:r>
            <a:r>
              <a:rPr lang="ru-RU" i="1" spc="-4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числе</a:t>
            </a:r>
            <a:r>
              <a:rPr lang="ru-RU" i="1" spc="-30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имущественные</a:t>
            </a:r>
            <a:r>
              <a:rPr lang="ru-RU" i="1" spc="-3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spc="-10" dirty="0">
                <a:solidFill>
                  <a:srgbClr val="92D050"/>
                </a:solidFill>
                <a:cs typeface="Century Gothic"/>
              </a:rPr>
              <a:t>права,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установленные</a:t>
            </a:r>
            <a:r>
              <a:rPr lang="ru-RU" i="1" spc="-140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гражданским</a:t>
            </a:r>
            <a:r>
              <a:rPr lang="ru-RU" i="1" spc="-14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spc="-10" dirty="0" smtClean="0">
                <a:solidFill>
                  <a:srgbClr val="92D050"/>
                </a:solidFill>
                <a:cs typeface="Century Gothic"/>
              </a:rPr>
              <a:t>законодательством. Имуществом</a:t>
            </a:r>
            <a:r>
              <a:rPr lang="ru-RU" i="1" spc="-65" dirty="0" smtClean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подопечного</a:t>
            </a:r>
            <a:r>
              <a:rPr lang="ru-RU" i="1" spc="-80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признается</a:t>
            </a:r>
            <a:r>
              <a:rPr lang="ru-RU" i="1" spc="-8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spc="-10" dirty="0">
                <a:solidFill>
                  <a:srgbClr val="92D050"/>
                </a:solidFill>
                <a:cs typeface="Century Gothic"/>
              </a:rPr>
              <a:t>имущество,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перешедшее</a:t>
            </a:r>
            <a:r>
              <a:rPr lang="ru-RU" i="1" spc="-60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подопечному</a:t>
            </a:r>
            <a:r>
              <a:rPr lang="ru-RU" i="1" spc="-20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в</a:t>
            </a:r>
            <a:r>
              <a:rPr lang="ru-RU" i="1" spc="-2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порядке</a:t>
            </a:r>
            <a:r>
              <a:rPr lang="ru-RU" i="1" spc="-2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spc="-10" dirty="0">
                <a:solidFill>
                  <a:srgbClr val="92D050"/>
                </a:solidFill>
                <a:cs typeface="Century Gothic"/>
              </a:rPr>
              <a:t>наследования,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полученное</a:t>
            </a:r>
            <a:r>
              <a:rPr lang="ru-RU" i="1" spc="-20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им</a:t>
            </a:r>
            <a:r>
              <a:rPr lang="ru-RU" i="1" spc="-4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в</a:t>
            </a:r>
            <a:r>
              <a:rPr lang="ru-RU" i="1" spc="-50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дар,</a:t>
            </a:r>
            <a:r>
              <a:rPr lang="ru-RU" i="1" spc="-4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а</a:t>
            </a:r>
            <a:r>
              <a:rPr lang="ru-RU" i="1" spc="-5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также</a:t>
            </a:r>
            <a:r>
              <a:rPr lang="ru-RU" i="1" spc="-5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полученное</a:t>
            </a:r>
            <a:r>
              <a:rPr lang="ru-RU" i="1" spc="-2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по</a:t>
            </a:r>
            <a:r>
              <a:rPr lang="ru-RU" i="1" spc="-5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spc="-10" dirty="0">
                <a:solidFill>
                  <a:srgbClr val="92D050"/>
                </a:solidFill>
                <a:cs typeface="Century Gothic"/>
              </a:rPr>
              <a:t>другим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основаниям</a:t>
            </a:r>
            <a:r>
              <a:rPr lang="ru-RU" i="1" spc="-20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в</a:t>
            </a:r>
            <a:r>
              <a:rPr lang="ru-RU" i="1" spc="-3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соответствии</a:t>
            </a:r>
            <a:r>
              <a:rPr lang="ru-RU" i="1" spc="-50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с</a:t>
            </a:r>
            <a:r>
              <a:rPr lang="ru-RU" i="1" spc="-2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spc="-10" dirty="0">
                <a:solidFill>
                  <a:srgbClr val="92D050"/>
                </a:solidFill>
                <a:cs typeface="Century Gothic"/>
              </a:rPr>
              <a:t>законодательством</a:t>
            </a:r>
            <a:r>
              <a:rPr lang="ru-RU" sz="1800" i="1" spc="-10" dirty="0">
                <a:solidFill>
                  <a:srgbClr val="92D050"/>
                </a:solidFill>
                <a:cs typeface="Century Gothic"/>
              </a:rPr>
              <a:t>.</a:t>
            </a:r>
            <a:endParaRPr lang="ru-RU" sz="1800" i="1" dirty="0">
              <a:solidFill>
                <a:srgbClr val="92D050"/>
              </a:solidFill>
              <a:cs typeface="Century Gothic"/>
            </a:endParaRPr>
          </a:p>
          <a:p>
            <a:pPr marL="0" indent="0" algn="just">
              <a:lnSpc>
                <a:spcPct val="100000"/>
              </a:lnSpc>
              <a:spcBef>
                <a:spcPts val="2400"/>
              </a:spcBef>
              <a:buNone/>
            </a:pPr>
            <a:endParaRPr lang="ru-RU" dirty="0">
              <a:solidFill>
                <a:srgbClr val="FFFF00"/>
              </a:solidFill>
              <a:cs typeface="Century Gothic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0" y="4941168"/>
            <a:ext cx="837828" cy="363349"/>
          </a:xfrm>
          <a:custGeom>
            <a:avLst/>
            <a:gdLst/>
            <a:ahLst/>
            <a:cxnLst/>
            <a:rect l="l" t="t" r="r" b="b"/>
            <a:pathLst>
              <a:path w="1591945" h="507364">
                <a:moveTo>
                  <a:pt x="0" y="0"/>
                </a:moveTo>
                <a:lnTo>
                  <a:pt x="0" y="503820"/>
                </a:lnTo>
                <a:lnTo>
                  <a:pt x="1245438" y="507238"/>
                </a:lnTo>
                <a:lnTo>
                  <a:pt x="1345692" y="507238"/>
                </a:lnTo>
                <a:lnTo>
                  <a:pt x="1351915" y="500888"/>
                </a:lnTo>
                <a:lnTo>
                  <a:pt x="1353820" y="499363"/>
                </a:lnTo>
                <a:lnTo>
                  <a:pt x="1584325" y="268859"/>
                </a:lnTo>
                <a:lnTo>
                  <a:pt x="1589611" y="261695"/>
                </a:lnTo>
                <a:lnTo>
                  <a:pt x="1591373" y="254508"/>
                </a:lnTo>
                <a:lnTo>
                  <a:pt x="1589611" y="247320"/>
                </a:lnTo>
                <a:lnTo>
                  <a:pt x="1584325" y="240157"/>
                </a:lnTo>
                <a:lnTo>
                  <a:pt x="1355344" y="11302"/>
                </a:lnTo>
                <a:lnTo>
                  <a:pt x="1350391" y="11302"/>
                </a:lnTo>
                <a:lnTo>
                  <a:pt x="1350391" y="6476"/>
                </a:lnTo>
                <a:lnTo>
                  <a:pt x="1345692" y="6476"/>
                </a:lnTo>
                <a:lnTo>
                  <a:pt x="1340993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002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887760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Имущество подопечных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4" y="1828800"/>
            <a:ext cx="9601200" cy="4840560"/>
          </a:xfrm>
        </p:spPr>
        <p:txBody>
          <a:bodyPr>
            <a:normAutofit fontScale="85000" lnSpcReduction="20000"/>
          </a:bodyPr>
          <a:lstStyle/>
          <a:p>
            <a:pPr marL="0" marR="83820" indent="0" algn="just">
              <a:lnSpc>
                <a:spcPct val="100000"/>
              </a:lnSpc>
              <a:spcBef>
                <a:spcPts val="2160"/>
              </a:spcBef>
              <a:buNone/>
            </a:pPr>
            <a:r>
              <a:rPr lang="ru-RU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опись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заносятся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предметы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домашней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обстановки,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хозяйственные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и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носильные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вещи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указанием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 отличительных</a:t>
            </a:r>
            <a:r>
              <a:rPr lang="ru-RU" spc="-1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признаков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каждой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из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них,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а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также</a:t>
            </a:r>
            <a:r>
              <a:rPr lang="ru-RU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указывается</a:t>
            </a:r>
            <a:r>
              <a:rPr lang="ru-RU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правоустанавливающий</a:t>
            </a:r>
            <a:r>
              <a:rPr lang="ru-RU" spc="-8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документ</a:t>
            </a:r>
            <a:r>
              <a:rPr lang="ru-RU" spc="-8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(соответствующий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договор,</a:t>
            </a:r>
            <a:r>
              <a:rPr lang="ru-RU" spc="-10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регистрационное</a:t>
            </a:r>
            <a:r>
              <a:rPr lang="ru-RU" spc="-8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удостоверение,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свидетельство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(удостоверение)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</a:t>
            </a:r>
            <a:r>
              <a:rPr lang="ru-RU" spc="-8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государственной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регистрации,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свидетельство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</a:t>
            </a:r>
            <a:r>
              <a:rPr lang="ru-RU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праве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на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наследство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т.д.), подтверждающий</a:t>
            </a:r>
            <a:r>
              <a:rPr lang="ru-RU" spc="-2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право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собственности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на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жилое помещение.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0" marR="83820" indent="0" algn="just">
              <a:lnSpc>
                <a:spcPct val="100000"/>
              </a:lnSpc>
              <a:spcBef>
                <a:spcPts val="2160"/>
              </a:spcBef>
              <a:buNone/>
            </a:pPr>
            <a:r>
              <a:rPr lang="ru-RU" dirty="0" smtClean="0">
                <a:solidFill>
                  <a:srgbClr val="FFFF00"/>
                </a:solidFill>
                <a:cs typeface="Century Gothic"/>
              </a:rPr>
              <a:t>Кандидаты</a:t>
            </a:r>
            <a:r>
              <a:rPr lang="ru-RU" spc="-55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опекуны,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попечители,</a:t>
            </a:r>
            <a:r>
              <a:rPr lang="ru-RU" spc="-1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близкие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родственники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другие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члены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семьи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граждан,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признанных</a:t>
            </a:r>
            <a:r>
              <a:rPr lang="ru-RU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недееспособными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или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ограниченными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50" dirty="0" smtClean="0">
                <a:solidFill>
                  <a:srgbClr val="FFFF00"/>
                </a:solidFill>
                <a:cs typeface="Century Gothic"/>
              </a:rPr>
              <a:t>в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дееспособности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,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а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также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любые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другие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лица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обязаны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оказывать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содействие</a:t>
            </a:r>
            <a:r>
              <a:rPr lang="ru-RU" spc="-25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сотрудникам</a:t>
            </a:r>
            <a:r>
              <a:rPr lang="ru-RU" spc="-2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органа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опеки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попечительства</a:t>
            </a:r>
            <a:r>
              <a:rPr lang="ru-RU" spc="-2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установлении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достоверного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перечня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имущества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граждан,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нуждающихся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опеке (попечительстве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).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0" marR="5080" indent="0" algn="just">
              <a:lnSpc>
                <a:spcPct val="100000"/>
              </a:lnSpc>
              <a:spcBef>
                <a:spcPts val="95"/>
              </a:spcBef>
              <a:buNone/>
            </a:pPr>
            <a:endParaRPr lang="ru-RU" dirty="0" smtClean="0">
              <a:solidFill>
                <a:srgbClr val="FFFF00"/>
              </a:solidFill>
              <a:cs typeface="Century Gothic"/>
            </a:endParaRPr>
          </a:p>
          <a:p>
            <a:pPr marL="0" marR="5080" indent="0" algn="just">
              <a:lnSpc>
                <a:spcPct val="100000"/>
              </a:lnSpc>
              <a:spcBef>
                <a:spcPts val="95"/>
              </a:spcBef>
              <a:buNone/>
            </a:pPr>
            <a:r>
              <a:rPr lang="ru-RU" dirty="0" smtClean="0">
                <a:solidFill>
                  <a:srgbClr val="FFFF00"/>
                </a:solidFill>
                <a:cs typeface="Century Gothic"/>
              </a:rPr>
              <a:t>При</a:t>
            </a:r>
            <a:r>
              <a:rPr lang="ru-RU" spc="-10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наличии</a:t>
            </a:r>
            <a:r>
              <a:rPr lang="ru-RU" spc="-10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у</a:t>
            </a:r>
            <a:r>
              <a:rPr lang="ru-RU" spc="-10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подопечного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банковского</a:t>
            </a:r>
            <a:r>
              <a:rPr lang="ru-RU" spc="-8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вклада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(депозита),</a:t>
            </a:r>
            <a:r>
              <a:rPr lang="ru-RU" spc="-9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ценных</a:t>
            </a:r>
            <a:r>
              <a:rPr lang="ru-RU" spc="-11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бумаг,</a:t>
            </a:r>
            <a:r>
              <a:rPr lang="ru-RU" spc="-1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размер</a:t>
            </a:r>
            <a:r>
              <a:rPr lang="ru-RU" spc="-114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суммы,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название</a:t>
            </a:r>
            <a:r>
              <a:rPr lang="ru-RU" spc="-6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банка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</a:t>
            </a:r>
            <a:r>
              <a:rPr lang="ru-RU" spc="-9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номер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счета</a:t>
            </a:r>
            <a:r>
              <a:rPr lang="ru-RU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</a:t>
            </a:r>
            <a:r>
              <a:rPr lang="ru-RU" spc="-8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учету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банковского</a:t>
            </a:r>
            <a:r>
              <a:rPr lang="ru-RU" spc="-1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вклада</a:t>
            </a:r>
            <a:r>
              <a:rPr lang="ru-RU" spc="-12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(депозита)</a:t>
            </a:r>
            <a:r>
              <a:rPr lang="ru-RU" spc="-114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также</a:t>
            </a:r>
            <a:r>
              <a:rPr lang="ru-RU" spc="-1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50" dirty="0" smtClean="0">
                <a:solidFill>
                  <a:srgbClr val="FFFF00"/>
                </a:solidFill>
                <a:cs typeface="Century Gothic"/>
              </a:rPr>
              <a:t>в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обязательном</a:t>
            </a:r>
            <a:r>
              <a:rPr lang="ru-RU" spc="-6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порядке</a:t>
            </a:r>
            <a:r>
              <a:rPr lang="ru-RU" spc="-8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вносится</a:t>
            </a:r>
            <a:r>
              <a:rPr lang="ru-RU" spc="-8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pc="-10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его</a:t>
            </a:r>
            <a:r>
              <a:rPr lang="ru-RU" spc="-8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опись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.</a:t>
            </a:r>
          </a:p>
          <a:p>
            <a:pPr marL="0" marR="5080" indent="0" algn="just">
              <a:lnSpc>
                <a:spcPct val="100000"/>
              </a:lnSpc>
              <a:spcBef>
                <a:spcPts val="95"/>
              </a:spcBef>
              <a:buNone/>
            </a:pPr>
            <a:endParaRPr lang="ru-RU" dirty="0" smtClean="0">
              <a:solidFill>
                <a:srgbClr val="FFFF00"/>
              </a:solidFill>
              <a:cs typeface="Century Gothic"/>
            </a:endParaRPr>
          </a:p>
          <a:p>
            <a:pPr marL="0" marR="5080" indent="0" algn="just">
              <a:lnSpc>
                <a:spcPct val="100000"/>
              </a:lnSpc>
              <a:spcBef>
                <a:spcPts val="95"/>
              </a:spcBef>
              <a:buNone/>
            </a:pPr>
            <a:r>
              <a:rPr lang="ru-RU" i="1" dirty="0" smtClean="0">
                <a:solidFill>
                  <a:srgbClr val="92D050"/>
                </a:solidFill>
                <a:cs typeface="Century Gothic"/>
              </a:rPr>
              <a:t>Сокрытие</a:t>
            </a:r>
            <a:r>
              <a:rPr lang="ru-RU" i="1" spc="-40" dirty="0" smtClean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имущества</a:t>
            </a:r>
            <a:r>
              <a:rPr lang="ru-RU" i="1" spc="-50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таких</a:t>
            </a:r>
            <a:r>
              <a:rPr lang="ru-RU" i="1" spc="-40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граждан</a:t>
            </a:r>
            <a:r>
              <a:rPr lang="ru-RU" i="1" spc="-5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не</a:t>
            </a:r>
            <a:r>
              <a:rPr lang="ru-RU" i="1" spc="-5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допускается</a:t>
            </a:r>
            <a:r>
              <a:rPr lang="ru-RU" i="1" spc="-50" dirty="0">
                <a:solidFill>
                  <a:srgbClr val="92D050"/>
                </a:solidFill>
                <a:cs typeface="Century Gothic"/>
              </a:rPr>
              <a:t> и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преследуется</a:t>
            </a:r>
            <a:r>
              <a:rPr lang="ru-RU" i="1" spc="-4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по</a:t>
            </a:r>
            <a:r>
              <a:rPr lang="ru-RU" i="1" spc="-7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spc="-10" dirty="0">
                <a:solidFill>
                  <a:srgbClr val="92D050"/>
                </a:solidFill>
                <a:cs typeface="Century Gothic"/>
              </a:rPr>
              <a:t>закону.</a:t>
            </a:r>
            <a:endParaRPr lang="ru-RU" i="1" dirty="0">
              <a:solidFill>
                <a:srgbClr val="92D050"/>
              </a:solidFill>
              <a:cs typeface="Century Gothic"/>
            </a:endParaRPr>
          </a:p>
          <a:p>
            <a:pPr marL="0" marR="5080" indent="0" algn="just">
              <a:lnSpc>
                <a:spcPct val="100000"/>
              </a:lnSpc>
              <a:spcBef>
                <a:spcPts val="95"/>
              </a:spcBef>
              <a:buNone/>
            </a:pPr>
            <a:endParaRPr lang="ru-RU" dirty="0">
              <a:solidFill>
                <a:srgbClr val="FFC000"/>
              </a:solidFill>
              <a:cs typeface="Century Gothic"/>
            </a:endParaRPr>
          </a:p>
          <a:p>
            <a:endParaRPr lang="ru-RU" dirty="0"/>
          </a:p>
        </p:txBody>
      </p:sp>
      <p:sp>
        <p:nvSpPr>
          <p:cNvPr id="4" name="object 2"/>
          <p:cNvSpPr/>
          <p:nvPr/>
        </p:nvSpPr>
        <p:spPr>
          <a:xfrm>
            <a:off x="-7157" y="6093296"/>
            <a:ext cx="1119198" cy="363349"/>
          </a:xfrm>
          <a:custGeom>
            <a:avLst/>
            <a:gdLst/>
            <a:ahLst/>
            <a:cxnLst/>
            <a:rect l="l" t="t" r="r" b="b"/>
            <a:pathLst>
              <a:path w="1591945" h="507364">
                <a:moveTo>
                  <a:pt x="0" y="0"/>
                </a:moveTo>
                <a:lnTo>
                  <a:pt x="0" y="503820"/>
                </a:lnTo>
                <a:lnTo>
                  <a:pt x="1245438" y="507238"/>
                </a:lnTo>
                <a:lnTo>
                  <a:pt x="1345692" y="507238"/>
                </a:lnTo>
                <a:lnTo>
                  <a:pt x="1351915" y="500888"/>
                </a:lnTo>
                <a:lnTo>
                  <a:pt x="1353820" y="499363"/>
                </a:lnTo>
                <a:lnTo>
                  <a:pt x="1584325" y="268859"/>
                </a:lnTo>
                <a:lnTo>
                  <a:pt x="1589611" y="261695"/>
                </a:lnTo>
                <a:lnTo>
                  <a:pt x="1591373" y="254508"/>
                </a:lnTo>
                <a:lnTo>
                  <a:pt x="1589611" y="247320"/>
                </a:lnTo>
                <a:lnTo>
                  <a:pt x="1584325" y="240157"/>
                </a:lnTo>
                <a:lnTo>
                  <a:pt x="1355344" y="11302"/>
                </a:lnTo>
                <a:lnTo>
                  <a:pt x="1350391" y="11302"/>
                </a:lnTo>
                <a:lnTo>
                  <a:pt x="1350391" y="6476"/>
                </a:lnTo>
                <a:lnTo>
                  <a:pt x="1345692" y="6476"/>
                </a:lnTo>
                <a:lnTo>
                  <a:pt x="1340993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582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188640"/>
            <a:ext cx="9601200" cy="1152128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Распоряжение </a:t>
            </a:r>
            <a:r>
              <a:rPr lang="ru-RU" spc="-10" dirty="0" smtClean="0">
                <a:solidFill>
                  <a:srgbClr val="FFC000"/>
                </a:solidFill>
              </a:rPr>
              <a:t>имуществом </a:t>
            </a:r>
            <a:r>
              <a:rPr lang="ru-RU" spc="-10" dirty="0">
                <a:solidFill>
                  <a:srgbClr val="FFC000"/>
                </a:solidFill>
              </a:rPr>
              <a:t>подопечных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820" y="1484784"/>
            <a:ext cx="10369152" cy="525658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FF00"/>
                </a:solidFill>
              </a:rPr>
              <a:t>1) суммы, следуемые подопечным в качестве пенсий, пособий, алиментов и других текущих поступлений, поступают в распоряжение опекуна и расходуются ими на содержание подопечных. Если этих сумм недостаточно для покрытия всех необходимых расходов, то они могут быть возмещены из другого имущества, принадлежащего подопечному (ст.164 Кодекса Республики Беларусь о браке и семье);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FFFF00"/>
                </a:solidFill>
              </a:rPr>
              <a:t>2) доходы подопечного, в том числе причитающиеся ему от управления 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его имуществом, расходуются опекуном </a:t>
            </a:r>
            <a:r>
              <a:rPr lang="ru-RU" b="1" dirty="0">
                <a:solidFill>
                  <a:srgbClr val="FFFF00"/>
                </a:solidFill>
              </a:rPr>
              <a:t>исключительно в интересах подопечного</a:t>
            </a:r>
            <a:r>
              <a:rPr lang="ru-RU" dirty="0">
                <a:solidFill>
                  <a:srgbClr val="FFFF00"/>
                </a:solidFill>
              </a:rPr>
              <a:t> (ст. 35 Гражданского кодекса Республики Беларусь);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FFFF00"/>
                </a:solidFill>
              </a:rPr>
              <a:t>3) без предварительного разрешения органа опеки и попечительства опекун вправе производить необходимые для содержания подопечного расходы за счет сумм, причитающихся подопечному в качестве его дохода (ст. 35 Гражданского кодекса Республики Беларусь);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FFFF00"/>
                </a:solidFill>
              </a:rPr>
              <a:t>4) опекун не вправе без предварительного разрешения органа опеки 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и попечительства совершать сделки по отчуждению, в том числе по обмену или дарению имущества подопечного, сдаче его в аренду (в наем), безвозмездное пользование или в залог; сделки, влекущие отказ от принадлежащих подопечному прав, раздел его имущества или выдел из него долей, а также любые другие сделки, влекущие уменьшение имущества подопечного (ст. 35 Гражданского кодекса Республики Беларусь, ст.161Кодекса Республики Беларусь о браке и семье);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75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116632"/>
            <a:ext cx="9601200" cy="10801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Распоряжение </a:t>
            </a:r>
            <a:r>
              <a:rPr lang="ru-RU" spc="-10" dirty="0">
                <a:solidFill>
                  <a:srgbClr val="FFC000"/>
                </a:solidFill>
              </a:rPr>
              <a:t>имуществом подопечных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820" y="1196752"/>
            <a:ext cx="10441160" cy="57606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5) опекун, его супруга и близкие родственники не вправе совершать сделки 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с подопечным, за исключением передачи имущества подопечному в качестве дара 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или в безвозмездное пользование, а также представлять подопечного при заключении сделок или ведении судебных дел между подопечным и супругом опекуна и их близкими родственниками (ст. 35 Гражданского кодекса Республики Беларусь, ст. 162 Кодекса Республики Беларусь о браке и семье);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6) опекун не вправе самостоятельно, без разрешения органа опеки 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и попечительства распоряжаться жилым помещением подопечного, а также заключать сделки относительно его имущества (п.29 Положения о порядке управления имуществом подопечных, утвержденного постановлением Совета Министров Республики Беларусь 28.10.1999 г. №1677);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7) имущество подопечного, которое может обесцениться, прийти в негодность вследствие длительного хранения, может быть отчуждено опекуном с согласия органа опеки и попечительства при условии обязательного составления при этом акта с участием представителей органа опеки и попечительства (п.27 Положения о порядке управления имуществом подопечных, утвержденного постановлением Совета Министров Республики Беларусь 28.10.1999 г. № 1677</a:t>
            </a:r>
            <a:r>
              <a:rPr lang="ru-RU" dirty="0" smtClean="0">
                <a:solidFill>
                  <a:srgbClr val="FFFF00"/>
                </a:solidFill>
              </a:rPr>
              <a:t>).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92D050"/>
                </a:solidFill>
              </a:rPr>
              <a:t>Опекун </a:t>
            </a:r>
            <a:r>
              <a:rPr lang="ru-RU" i="1" dirty="0">
                <a:solidFill>
                  <a:srgbClr val="92D050"/>
                </a:solidFill>
              </a:rPr>
              <a:t>имеет право на возмещение расходов, которые он понес из собственных средств на ремонт, содержание имущества подопечного, другие необходимые нужды (ст. 156 Кодекса Республики Беларусь о браке и семье) из средств подопечного при их наличии.</a:t>
            </a:r>
          </a:p>
          <a:p>
            <a:endParaRPr lang="ru-RU" dirty="0"/>
          </a:p>
        </p:txBody>
      </p:sp>
      <p:sp>
        <p:nvSpPr>
          <p:cNvPr id="4" name="object 2"/>
          <p:cNvSpPr/>
          <p:nvPr/>
        </p:nvSpPr>
        <p:spPr>
          <a:xfrm>
            <a:off x="0" y="5373216"/>
            <a:ext cx="836780" cy="363349"/>
          </a:xfrm>
          <a:custGeom>
            <a:avLst/>
            <a:gdLst/>
            <a:ahLst/>
            <a:cxnLst/>
            <a:rect l="l" t="t" r="r" b="b"/>
            <a:pathLst>
              <a:path w="1591945" h="507364">
                <a:moveTo>
                  <a:pt x="0" y="0"/>
                </a:moveTo>
                <a:lnTo>
                  <a:pt x="0" y="503820"/>
                </a:lnTo>
                <a:lnTo>
                  <a:pt x="1245438" y="507238"/>
                </a:lnTo>
                <a:lnTo>
                  <a:pt x="1345692" y="507238"/>
                </a:lnTo>
                <a:lnTo>
                  <a:pt x="1351915" y="500888"/>
                </a:lnTo>
                <a:lnTo>
                  <a:pt x="1353820" y="499363"/>
                </a:lnTo>
                <a:lnTo>
                  <a:pt x="1584325" y="268859"/>
                </a:lnTo>
                <a:lnTo>
                  <a:pt x="1589611" y="261695"/>
                </a:lnTo>
                <a:lnTo>
                  <a:pt x="1591373" y="254508"/>
                </a:lnTo>
                <a:lnTo>
                  <a:pt x="1589611" y="247320"/>
                </a:lnTo>
                <a:lnTo>
                  <a:pt x="1584325" y="240157"/>
                </a:lnTo>
                <a:lnTo>
                  <a:pt x="1355344" y="11302"/>
                </a:lnTo>
                <a:lnTo>
                  <a:pt x="1350391" y="11302"/>
                </a:lnTo>
                <a:lnTo>
                  <a:pt x="1350391" y="6476"/>
                </a:lnTo>
                <a:lnTo>
                  <a:pt x="1345692" y="6476"/>
                </a:lnTo>
                <a:lnTo>
                  <a:pt x="1340993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005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828" y="3140968"/>
            <a:ext cx="10945216" cy="30312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095"/>
              </a:spcBef>
              <a:buNone/>
            </a:pPr>
            <a:r>
              <a:rPr lang="ru-RU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Недееспособным</a:t>
            </a:r>
            <a:r>
              <a:rPr lang="ru-RU" spc="-6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может</a:t>
            </a:r>
            <a:r>
              <a:rPr lang="ru-RU" spc="-55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быть</a:t>
            </a:r>
            <a:r>
              <a:rPr lang="ru-RU" spc="-7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pc="-1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признан:</a:t>
            </a:r>
            <a:endParaRPr lang="ru-RU" dirty="0">
              <a:solidFill>
                <a:srgbClr val="FFFF00"/>
              </a:solidFill>
              <a:latin typeface="Franklin Gothic Heavy" panose="020B0903020102020204" pitchFamily="34" charset="0"/>
            </a:endParaRPr>
          </a:p>
          <a:p>
            <a:pPr marL="12700" marR="889635" indent="0">
              <a:lnSpc>
                <a:spcPct val="100000"/>
              </a:lnSpc>
              <a:spcBef>
                <a:spcPts val="994"/>
              </a:spcBef>
              <a:buNone/>
              <a:tabLst>
                <a:tab pos="419100" algn="l"/>
              </a:tabLst>
            </a:pPr>
            <a:r>
              <a:rPr lang="ru-RU" spc="-50" dirty="0">
                <a:solidFill>
                  <a:srgbClr val="FFFF00"/>
                </a:solidFill>
                <a:latin typeface="Wingdings 3"/>
                <a:cs typeface="Wingdings 3"/>
              </a:rPr>
              <a:t></a:t>
            </a:r>
            <a:r>
              <a:rPr lang="ru-RU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lang="ru-RU" dirty="0">
                <a:solidFill>
                  <a:srgbClr val="FFFF00"/>
                </a:solidFill>
                <a:latin typeface="Franklin Gothic Heavy" panose="020B0903020102020204" pitchFamily="34" charset="0"/>
                <a:cs typeface="Times New Roman"/>
              </a:rPr>
              <a:t>	</a:t>
            </a:r>
            <a:r>
              <a:rPr lang="ru-RU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гражданин,</a:t>
            </a:r>
            <a:r>
              <a:rPr lang="ru-RU" spc="-55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который</a:t>
            </a:r>
            <a:r>
              <a:rPr lang="ru-RU" spc="-6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вследствие</a:t>
            </a:r>
            <a:r>
              <a:rPr lang="ru-RU" spc="-5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pc="-1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психического</a:t>
            </a:r>
            <a:r>
              <a:rPr lang="ru-RU" spc="-55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pc="-1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расстройства </a:t>
            </a:r>
            <a:r>
              <a:rPr lang="ru-RU" dirty="0">
                <a:solidFill>
                  <a:srgbClr val="FFFF00"/>
                </a:solidFill>
                <a:latin typeface="Franklin Gothic Heavy" panose="020B0903020102020204" pitchFamily="34" charset="0"/>
              </a:rPr>
              <a:t>(заболевания)</a:t>
            </a:r>
            <a:r>
              <a:rPr lang="ru-RU" spc="-3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не</a:t>
            </a:r>
            <a:r>
              <a:rPr lang="ru-RU" spc="-7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может</a:t>
            </a:r>
            <a:r>
              <a:rPr lang="ru-RU" spc="-5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понимать</a:t>
            </a:r>
            <a:r>
              <a:rPr lang="ru-RU" spc="-65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значение</a:t>
            </a:r>
            <a:r>
              <a:rPr lang="ru-RU" spc="-6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Franklin Gothic Heavy" panose="020B0903020102020204" pitchFamily="34" charset="0"/>
              </a:rPr>
              <a:t>своих</a:t>
            </a:r>
            <a:r>
              <a:rPr lang="ru-RU" spc="-7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действий</a:t>
            </a:r>
            <a:r>
              <a:rPr lang="ru-RU" spc="-5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pc="-25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или </a:t>
            </a:r>
            <a:r>
              <a:rPr lang="ru-RU" dirty="0">
                <a:solidFill>
                  <a:srgbClr val="FFFF00"/>
                </a:solidFill>
                <a:latin typeface="Franklin Gothic Heavy" panose="020B0903020102020204" pitchFamily="34" charset="0"/>
              </a:rPr>
              <a:t>руководить</a:t>
            </a:r>
            <a:r>
              <a:rPr lang="ru-RU" spc="-75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pc="-2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ими;</a:t>
            </a:r>
            <a:endParaRPr lang="ru-RU" dirty="0">
              <a:solidFill>
                <a:srgbClr val="FFFF00"/>
              </a:solidFill>
              <a:latin typeface="Franklin Gothic Heavy" panose="020B0903020102020204" pitchFamily="34" charset="0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  <a:tabLst>
                <a:tab pos="354965" algn="l"/>
              </a:tabLst>
            </a:pPr>
            <a:r>
              <a:rPr lang="ru-RU" spc="-50" dirty="0">
                <a:solidFill>
                  <a:srgbClr val="FFFF00"/>
                </a:solidFill>
                <a:latin typeface="Wingdings 3"/>
                <a:cs typeface="Wingdings 3"/>
              </a:rPr>
              <a:t></a:t>
            </a:r>
            <a:r>
              <a:rPr lang="ru-RU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lang="ru-RU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гражданин</a:t>
            </a:r>
            <a:r>
              <a:rPr lang="ru-RU" dirty="0">
                <a:solidFill>
                  <a:srgbClr val="FFFF00"/>
                </a:solidFill>
                <a:latin typeface="Franklin Gothic Heavy" panose="020B0903020102020204" pitchFamily="34" charset="0"/>
              </a:rPr>
              <a:t>,</a:t>
            </a:r>
            <a:r>
              <a:rPr lang="ru-RU" spc="-45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который</a:t>
            </a:r>
            <a:r>
              <a:rPr lang="ru-RU" spc="-4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в</a:t>
            </a:r>
            <a:r>
              <a:rPr lang="ru-RU" spc="-6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Franklin Gothic Heavy" panose="020B0903020102020204" pitchFamily="34" charset="0"/>
              </a:rPr>
              <a:t>связи</a:t>
            </a:r>
            <a:r>
              <a:rPr lang="ru-RU" spc="-55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Franklin Gothic Heavy" panose="020B0903020102020204" pitchFamily="34" charset="0"/>
              </a:rPr>
              <a:t>с</a:t>
            </a:r>
            <a:r>
              <a:rPr lang="ru-RU" spc="-5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заболеванием</a:t>
            </a:r>
            <a:r>
              <a:rPr lang="ru-RU" spc="-15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находится</a:t>
            </a:r>
            <a:r>
              <a:rPr lang="ru-RU" spc="-5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pc="-5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в </a:t>
            </a:r>
            <a:r>
              <a:rPr lang="ru-RU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бессознательном</a:t>
            </a:r>
            <a:r>
              <a:rPr lang="ru-RU" spc="-95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Franklin Gothic Heavy" panose="020B0903020102020204" pitchFamily="34" charset="0"/>
              </a:rPr>
              <a:t>состоянии,</a:t>
            </a:r>
            <a:r>
              <a:rPr lang="ru-RU" spc="-105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исключающем</a:t>
            </a:r>
            <a:r>
              <a:rPr lang="ru-RU" spc="-95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возможность</a:t>
            </a:r>
            <a:r>
              <a:rPr lang="ru-RU" spc="-11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pc="-1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понимать </a:t>
            </a:r>
            <a:r>
              <a:rPr lang="ru-RU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значение</a:t>
            </a:r>
            <a:r>
              <a:rPr lang="ru-RU" spc="-55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Franklin Gothic Heavy" panose="020B0903020102020204" pitchFamily="34" charset="0"/>
              </a:rPr>
              <a:t>своих</a:t>
            </a:r>
            <a:r>
              <a:rPr lang="ru-RU" spc="-75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действий</a:t>
            </a:r>
            <a:r>
              <a:rPr lang="ru-RU" spc="-55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или</a:t>
            </a:r>
            <a:r>
              <a:rPr lang="ru-RU" spc="-65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Franklin Gothic Heavy" panose="020B0903020102020204" pitchFamily="34" charset="0"/>
              </a:rPr>
              <a:t>руководить</a:t>
            </a:r>
            <a:r>
              <a:rPr lang="ru-RU" spc="-65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pc="-2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ими.</a:t>
            </a:r>
            <a:endParaRPr lang="ru-RU" dirty="0">
              <a:solidFill>
                <a:srgbClr val="FFFF00"/>
              </a:solidFill>
              <a:latin typeface="Franklin Gothic Heavy" panose="020B0903020102020204" pitchFamily="34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3812" y="381000"/>
            <a:ext cx="10441160" cy="1967880"/>
          </a:xfrm>
        </p:spPr>
        <p:txBody>
          <a:bodyPr>
            <a:norm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ru-RU" sz="3200" b="1" dirty="0">
                <a:solidFill>
                  <a:srgbClr val="FFC000"/>
                </a:solidFill>
              </a:rPr>
              <a:t>Опека</a:t>
            </a:r>
            <a:r>
              <a:rPr lang="ru-RU" sz="3200" b="1" spc="-70" dirty="0">
                <a:solidFill>
                  <a:srgbClr val="FFC000"/>
                </a:solidFill>
              </a:rPr>
              <a:t> </a:t>
            </a:r>
            <a:r>
              <a:rPr lang="ru-RU" sz="3200" b="1" dirty="0">
                <a:solidFill>
                  <a:srgbClr val="FFC000"/>
                </a:solidFill>
              </a:rPr>
              <a:t>устанавливается</a:t>
            </a:r>
            <a:r>
              <a:rPr lang="ru-RU" sz="3200" b="1" spc="-65" dirty="0">
                <a:solidFill>
                  <a:srgbClr val="FFC000"/>
                </a:solidFill>
              </a:rPr>
              <a:t> </a:t>
            </a:r>
            <a:r>
              <a:rPr lang="ru-RU" sz="3200" b="1" dirty="0">
                <a:solidFill>
                  <a:srgbClr val="FFC000"/>
                </a:solidFill>
              </a:rPr>
              <a:t>над</a:t>
            </a:r>
            <a:r>
              <a:rPr lang="ru-RU" sz="3200" b="1" spc="-40" dirty="0">
                <a:solidFill>
                  <a:srgbClr val="FFC000"/>
                </a:solidFill>
              </a:rPr>
              <a:t> </a:t>
            </a:r>
            <a:r>
              <a:rPr lang="ru-RU" sz="3200" b="1" spc="-40" dirty="0" smtClean="0">
                <a:solidFill>
                  <a:srgbClr val="FFC000"/>
                </a:solidFill>
              </a:rPr>
              <a:t>совершеннолетними </a:t>
            </a:r>
            <a:r>
              <a:rPr lang="ru-RU" sz="3200" b="1" dirty="0" smtClean="0">
                <a:solidFill>
                  <a:srgbClr val="FFC000"/>
                </a:solidFill>
              </a:rPr>
              <a:t>гражданами</a:t>
            </a:r>
            <a:r>
              <a:rPr lang="ru-RU" sz="3200" b="1" dirty="0">
                <a:solidFill>
                  <a:srgbClr val="FFC000"/>
                </a:solidFill>
              </a:rPr>
              <a:t>,</a:t>
            </a:r>
            <a:r>
              <a:rPr lang="ru-RU" sz="3200" b="1" spc="-60" dirty="0">
                <a:solidFill>
                  <a:srgbClr val="FFC000"/>
                </a:solidFill>
              </a:rPr>
              <a:t> </a:t>
            </a:r>
            <a:r>
              <a:rPr lang="ru-RU" sz="3200" b="1" dirty="0">
                <a:solidFill>
                  <a:srgbClr val="FFC000"/>
                </a:solidFill>
              </a:rPr>
              <a:t>признанными</a:t>
            </a:r>
            <a:r>
              <a:rPr lang="ru-RU" sz="3200" b="1" spc="-45" dirty="0">
                <a:solidFill>
                  <a:srgbClr val="FFC000"/>
                </a:solidFill>
              </a:rPr>
              <a:t> </a:t>
            </a:r>
            <a:r>
              <a:rPr lang="ru-RU" sz="3200" b="1" spc="-45" dirty="0" smtClean="0">
                <a:solidFill>
                  <a:srgbClr val="FFC000"/>
                </a:solidFill>
              </a:rPr>
              <a:t>решением </a:t>
            </a:r>
            <a:r>
              <a:rPr lang="ru-RU" sz="3200" b="1" spc="-10" dirty="0" smtClean="0">
                <a:solidFill>
                  <a:srgbClr val="FFC000"/>
                </a:solidFill>
              </a:rPr>
              <a:t>суда недееспособными</a:t>
            </a:r>
            <a:r>
              <a:rPr lang="ru-RU" sz="3200" b="1" spc="-10" dirty="0">
                <a:solidFill>
                  <a:srgbClr val="FFC000"/>
                </a:solidFill>
              </a:rPr>
              <a:t>.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959768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Отчуждение</a:t>
            </a:r>
            <a:r>
              <a:rPr lang="ru-RU" b="1" spc="-70" dirty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имущества</a:t>
            </a:r>
            <a:r>
              <a:rPr lang="ru-RU" b="1" spc="-70" dirty="0">
                <a:solidFill>
                  <a:srgbClr val="FFC000"/>
                </a:solidFill>
              </a:rPr>
              <a:t> </a:t>
            </a:r>
            <a:r>
              <a:rPr lang="ru-RU" b="1" spc="-10" dirty="0">
                <a:solidFill>
                  <a:srgbClr val="FFC000"/>
                </a:solidFill>
              </a:rPr>
              <a:t>подопечного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820" y="1556792"/>
            <a:ext cx="10513168" cy="53012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Отчуждение имущества подопечного (кроме жилых помещений) стоимостью до</a:t>
            </a:r>
            <a:r>
              <a:rPr lang="en-US" dirty="0">
                <a:solidFill>
                  <a:srgbClr val="FFFF00"/>
                </a:solidFill>
              </a:rPr>
              <a:t> </a:t>
            </a:r>
            <a:r>
              <a:rPr lang="ru-RU" dirty="0">
                <a:solidFill>
                  <a:srgbClr val="FFFF00"/>
                </a:solidFill>
              </a:rPr>
              <a:t>300 базовых величин может производиться опекуном, попечителем в</a:t>
            </a:r>
            <a:r>
              <a:rPr lang="en-US" dirty="0">
                <a:solidFill>
                  <a:srgbClr val="FFFF00"/>
                </a:solidFill>
              </a:rPr>
              <a:t> </a:t>
            </a:r>
            <a:r>
              <a:rPr lang="ru-RU" dirty="0">
                <a:solidFill>
                  <a:srgbClr val="FFFF00"/>
                </a:solidFill>
              </a:rPr>
              <a:t>городах</a:t>
            </a:r>
            <a:r>
              <a:rPr lang="en-US" dirty="0">
                <a:solidFill>
                  <a:srgbClr val="FFFF00"/>
                </a:solidFill>
              </a:rPr>
              <a:t> </a:t>
            </a:r>
            <a:r>
              <a:rPr lang="ru-RU" dirty="0">
                <a:solidFill>
                  <a:srgbClr val="FFFF00"/>
                </a:solidFill>
              </a:rPr>
              <a:t>– с</a:t>
            </a:r>
            <a:r>
              <a:rPr lang="en-US" dirty="0">
                <a:solidFill>
                  <a:srgbClr val="FFFF00"/>
                </a:solidFill>
              </a:rPr>
              <a:t> </a:t>
            </a:r>
            <a:r>
              <a:rPr lang="ru-RU" dirty="0" smtClean="0">
                <a:solidFill>
                  <a:srgbClr val="FFFF00"/>
                </a:solidFill>
              </a:rPr>
              <a:t>разрешения 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начальника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управления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 труду, занятости и социальной защите населения Молодечненского районного исполнительного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комитета.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В </a:t>
            </a:r>
            <a:r>
              <a:rPr lang="ru-RU" dirty="0">
                <a:solidFill>
                  <a:srgbClr val="FFFF00"/>
                </a:solidFill>
              </a:rPr>
              <a:t>случае, если стоимость имущества превышает 300 базовых величин, то его отчуждение осуществляется по</a:t>
            </a:r>
            <a:r>
              <a:rPr lang="en-US" dirty="0">
                <a:solidFill>
                  <a:srgbClr val="FFFF00"/>
                </a:solidFill>
              </a:rPr>
              <a:t> </a:t>
            </a:r>
            <a:r>
              <a:rPr lang="ru-RU" dirty="0">
                <a:solidFill>
                  <a:srgbClr val="FFFF00"/>
                </a:solidFill>
              </a:rPr>
              <a:t>решению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Молодечненского районного исполнительного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комитета.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Денежные средства, вырученные от продажи имущества подопечного, вносятся опекуном, попечителем в банк на имя подопечного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Опекун, попечитель не вправе самостоятельно, без разрешения органа опеки и попечительства распоряжаться жилым помещением подопечного, а также заключать сделки относительно </a:t>
            </a:r>
            <a:r>
              <a:rPr lang="ru-RU" dirty="0" smtClean="0">
                <a:solidFill>
                  <a:srgbClr val="FFFF00"/>
                </a:solidFill>
              </a:rPr>
              <a:t>его.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92D050"/>
                </a:solidFill>
                <a:cs typeface="Century Gothic"/>
              </a:rPr>
              <a:t>Граждане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,</a:t>
            </a:r>
            <a:r>
              <a:rPr lang="ru-RU" i="1" spc="-20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вселившиеся</a:t>
            </a:r>
            <a:r>
              <a:rPr lang="ru-RU" i="1" spc="-70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в</a:t>
            </a:r>
            <a:r>
              <a:rPr lang="ru-RU" i="1" spc="-1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spc="-10" dirty="0" smtClean="0">
                <a:solidFill>
                  <a:srgbClr val="92D050"/>
                </a:solidFill>
                <a:cs typeface="Century Gothic"/>
              </a:rPr>
              <a:t>жилое </a:t>
            </a:r>
            <a:r>
              <a:rPr lang="ru-RU" i="1" dirty="0" smtClean="0">
                <a:solidFill>
                  <a:srgbClr val="92D050"/>
                </a:solidFill>
                <a:cs typeface="Century Gothic"/>
              </a:rPr>
              <a:t>помещение</a:t>
            </a:r>
            <a:r>
              <a:rPr lang="ru-RU" i="1" spc="-50" dirty="0" smtClean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подопечного</a:t>
            </a:r>
            <a:r>
              <a:rPr lang="ru-RU" i="1" spc="-50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в</a:t>
            </a:r>
            <a:r>
              <a:rPr lang="ru-RU" i="1" spc="-10" dirty="0">
                <a:solidFill>
                  <a:srgbClr val="92D050"/>
                </a:solidFill>
                <a:cs typeface="Century Gothic"/>
              </a:rPr>
              <a:t> качестве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опекунов</a:t>
            </a:r>
            <a:r>
              <a:rPr lang="ru-RU" i="1" spc="-5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или</a:t>
            </a:r>
            <a:r>
              <a:rPr lang="ru-RU" i="1" spc="-3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spc="-10" dirty="0">
                <a:solidFill>
                  <a:srgbClr val="92D050"/>
                </a:solidFill>
                <a:cs typeface="Century Gothic"/>
              </a:rPr>
              <a:t>попечителей,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самостоятельного</a:t>
            </a:r>
            <a:r>
              <a:rPr lang="ru-RU" i="1" spc="-50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права</a:t>
            </a:r>
            <a:r>
              <a:rPr lang="ru-RU" i="1" spc="-20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на</a:t>
            </a:r>
            <a:r>
              <a:rPr lang="ru-RU" i="1" spc="-3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spc="-25" dirty="0">
                <a:solidFill>
                  <a:srgbClr val="92D050"/>
                </a:solidFill>
                <a:cs typeface="Century Gothic"/>
              </a:rPr>
              <a:t>это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помещение</a:t>
            </a:r>
            <a:r>
              <a:rPr lang="ru-RU" i="1" spc="-6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не</a:t>
            </a:r>
            <a:r>
              <a:rPr lang="ru-RU" i="1" spc="-40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приобретают,</a:t>
            </a:r>
            <a:r>
              <a:rPr lang="ru-RU" i="1" spc="-4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spc="-35" dirty="0" smtClean="0">
                <a:solidFill>
                  <a:srgbClr val="92D050"/>
                </a:solidFill>
                <a:cs typeface="Century Gothic"/>
              </a:rPr>
              <a:t>за </a:t>
            </a:r>
            <a:r>
              <a:rPr lang="ru-RU" i="1" dirty="0" smtClean="0">
                <a:solidFill>
                  <a:srgbClr val="92D050"/>
                </a:solidFill>
                <a:cs typeface="Century Gothic"/>
              </a:rPr>
              <a:t>исключением</a:t>
            </a:r>
            <a:r>
              <a:rPr lang="ru-RU" i="1" spc="-60" dirty="0" smtClean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случаев</a:t>
            </a:r>
            <a:r>
              <a:rPr lang="ru-RU" i="1" spc="-40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признания</a:t>
            </a:r>
            <a:r>
              <a:rPr lang="ru-RU" i="1" spc="-50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spc="-25" dirty="0">
                <a:solidFill>
                  <a:srgbClr val="92D050"/>
                </a:solidFill>
                <a:cs typeface="Century Gothic"/>
              </a:rPr>
              <a:t>их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членами</a:t>
            </a:r>
            <a:r>
              <a:rPr lang="ru-RU" i="1" spc="-60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семьи</a:t>
            </a:r>
            <a:r>
              <a:rPr lang="ru-RU" i="1" spc="-45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spc="-10" dirty="0">
                <a:solidFill>
                  <a:srgbClr val="92D050"/>
                </a:solidFill>
                <a:cs typeface="Century Gothic"/>
              </a:rPr>
              <a:t>нанимателя.</a:t>
            </a:r>
            <a:endParaRPr lang="ru-RU" i="1" dirty="0">
              <a:solidFill>
                <a:srgbClr val="92D050"/>
              </a:solidFill>
              <a:cs typeface="Century Gothic"/>
            </a:endParaRPr>
          </a:p>
          <a:p>
            <a:pPr marL="0" indent="0"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object 2"/>
          <p:cNvSpPr/>
          <p:nvPr/>
        </p:nvSpPr>
        <p:spPr>
          <a:xfrm>
            <a:off x="0" y="5373216"/>
            <a:ext cx="836780" cy="363349"/>
          </a:xfrm>
          <a:custGeom>
            <a:avLst/>
            <a:gdLst/>
            <a:ahLst/>
            <a:cxnLst/>
            <a:rect l="l" t="t" r="r" b="b"/>
            <a:pathLst>
              <a:path w="1591945" h="507364">
                <a:moveTo>
                  <a:pt x="0" y="0"/>
                </a:moveTo>
                <a:lnTo>
                  <a:pt x="0" y="503820"/>
                </a:lnTo>
                <a:lnTo>
                  <a:pt x="1245438" y="507238"/>
                </a:lnTo>
                <a:lnTo>
                  <a:pt x="1345692" y="507238"/>
                </a:lnTo>
                <a:lnTo>
                  <a:pt x="1351915" y="500888"/>
                </a:lnTo>
                <a:lnTo>
                  <a:pt x="1353820" y="499363"/>
                </a:lnTo>
                <a:lnTo>
                  <a:pt x="1584325" y="268859"/>
                </a:lnTo>
                <a:lnTo>
                  <a:pt x="1589611" y="261695"/>
                </a:lnTo>
                <a:lnTo>
                  <a:pt x="1591373" y="254508"/>
                </a:lnTo>
                <a:lnTo>
                  <a:pt x="1589611" y="247320"/>
                </a:lnTo>
                <a:lnTo>
                  <a:pt x="1584325" y="240157"/>
                </a:lnTo>
                <a:lnTo>
                  <a:pt x="1355344" y="11302"/>
                </a:lnTo>
                <a:lnTo>
                  <a:pt x="1350391" y="11302"/>
                </a:lnTo>
                <a:lnTo>
                  <a:pt x="1350391" y="6476"/>
                </a:lnTo>
                <a:lnTo>
                  <a:pt x="1345692" y="6476"/>
                </a:lnTo>
                <a:lnTo>
                  <a:pt x="1340993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279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188640"/>
            <a:ext cx="9601200" cy="792088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Отчуждение</a:t>
            </a:r>
            <a:r>
              <a:rPr lang="ru-RU" b="1" spc="-70" dirty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имущества</a:t>
            </a:r>
            <a:r>
              <a:rPr lang="ru-RU" b="1" spc="-70" dirty="0">
                <a:solidFill>
                  <a:srgbClr val="FFC000"/>
                </a:solidFill>
              </a:rPr>
              <a:t> </a:t>
            </a:r>
            <a:r>
              <a:rPr lang="ru-RU" b="1" spc="-10" dirty="0">
                <a:solidFill>
                  <a:srgbClr val="FFC000"/>
                </a:solidFill>
              </a:rPr>
              <a:t>подопечного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804" y="1124744"/>
            <a:ext cx="10801200" cy="5544616"/>
          </a:xfrm>
        </p:spPr>
        <p:txBody>
          <a:bodyPr>
            <a:normAutofit fontScale="85000" lnSpcReduction="20000"/>
          </a:bodyPr>
          <a:lstStyle/>
          <a:p>
            <a:pPr marL="0" marR="5080" indent="0" algn="just">
              <a:lnSpc>
                <a:spcPct val="100000"/>
              </a:lnSpc>
              <a:spcBef>
                <a:spcPts val="95"/>
              </a:spcBef>
              <a:buNone/>
            </a:pPr>
            <a:r>
              <a:rPr lang="ru-RU" dirty="0">
                <a:solidFill>
                  <a:srgbClr val="FFFF00"/>
                </a:solidFill>
                <a:cs typeface="Century Gothic"/>
              </a:rPr>
              <a:t>Отчуждение,</a:t>
            </a:r>
            <a:r>
              <a:rPr lang="ru-RU" spc="-9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аренда,</a:t>
            </a:r>
            <a:r>
              <a:rPr lang="ru-RU" spc="-10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наем,</a:t>
            </a:r>
            <a:r>
              <a:rPr lang="ru-RU" spc="-10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залог,</a:t>
            </a:r>
            <a:r>
              <a:rPr lang="ru-RU" spc="-10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предоставление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в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безвозмездное</a:t>
            </a:r>
            <a:r>
              <a:rPr lang="ru-RU" spc="-9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пользование</a:t>
            </a:r>
            <a:r>
              <a:rPr lang="ru-RU" spc="-9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жилых</a:t>
            </a:r>
            <a:r>
              <a:rPr lang="ru-RU" spc="-1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помещений,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принадлежащих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на</a:t>
            </a:r>
            <a:r>
              <a:rPr lang="ru-RU" spc="-11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праве</a:t>
            </a:r>
            <a:r>
              <a:rPr lang="ru-RU" spc="-9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собственности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гражданам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,</a:t>
            </a:r>
            <a:r>
              <a:rPr lang="ru-RU" spc="-1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признанным</a:t>
            </a:r>
            <a:r>
              <a:rPr lang="ru-RU" spc="-1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недееспособными</a:t>
            </a:r>
            <a:r>
              <a:rPr lang="ru-RU" spc="-114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или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ограниченным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pc="-8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дееспособности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судом, осуществляются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только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после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получения письменного</a:t>
            </a:r>
            <a:r>
              <a:rPr lang="ru-RU" spc="-75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согласия</a:t>
            </a:r>
            <a:r>
              <a:rPr lang="ru-RU" spc="-9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органа</a:t>
            </a:r>
            <a:r>
              <a:rPr lang="ru-RU" spc="-8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опеки</a:t>
            </a:r>
            <a:r>
              <a:rPr lang="ru-RU" spc="-10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и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попечительства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.</a:t>
            </a:r>
          </a:p>
          <a:p>
            <a:pPr marL="0" marR="5080" indent="0" algn="just">
              <a:lnSpc>
                <a:spcPct val="100000"/>
              </a:lnSpc>
              <a:spcBef>
                <a:spcPts val="95"/>
              </a:spcBef>
              <a:buNone/>
            </a:pPr>
            <a:endParaRPr lang="ru-RU" spc="-10" dirty="0" smtClean="0">
              <a:solidFill>
                <a:srgbClr val="FFFF00"/>
              </a:solidFill>
              <a:cs typeface="Century Gothic"/>
            </a:endParaRPr>
          </a:p>
          <a:p>
            <a:pPr marL="12700" marR="5080" indent="0" algn="just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dirty="0">
                <a:solidFill>
                  <a:srgbClr val="FFFF00"/>
                </a:solidFill>
                <a:cs typeface="Century Gothic"/>
              </a:rPr>
              <a:t>Орган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опеки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попечительства</a:t>
            </a:r>
            <a:r>
              <a:rPr lang="ru-RU" spc="-8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вправе</a:t>
            </a:r>
            <a:r>
              <a:rPr lang="ru-RU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отказать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в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даче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такого</a:t>
            </a:r>
            <a:r>
              <a:rPr lang="ru-RU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согласия,</a:t>
            </a:r>
            <a:r>
              <a:rPr lang="ru-RU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если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отчуждение,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аренда,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наем,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залог,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предоставление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безвозмездное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пользование</a:t>
            </a:r>
            <a:r>
              <a:rPr lang="ru-RU" spc="-7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жилых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помещений</a:t>
            </a:r>
            <a:r>
              <a:rPr lang="ru-RU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могут 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существенно</a:t>
            </a:r>
            <a:r>
              <a:rPr lang="ru-RU" spc="-11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ухудшить</a:t>
            </a:r>
            <a:r>
              <a:rPr lang="ru-RU" spc="-8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жилищные</a:t>
            </a:r>
            <a:r>
              <a:rPr lang="ru-RU" spc="-11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условия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подопечных</a:t>
            </a:r>
            <a:r>
              <a:rPr lang="ru-RU" spc="-4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или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причинить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вред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их</a:t>
            </a:r>
            <a:r>
              <a:rPr lang="ru-RU" spc="-2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интересам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либо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имущественному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положению. </a:t>
            </a:r>
            <a:r>
              <a:rPr lang="ru-RU" spc="-10" dirty="0" smtClean="0">
                <a:cs typeface="Century Gothic"/>
              </a:rPr>
              <a:t>(</a:t>
            </a:r>
            <a:r>
              <a:rPr lang="ru-RU" i="1" dirty="0" smtClean="0">
                <a:cs typeface="Century Gothic"/>
              </a:rPr>
              <a:t>Под</a:t>
            </a:r>
            <a:r>
              <a:rPr lang="ru-RU" i="1" spc="-40" dirty="0" smtClean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существенным</a:t>
            </a:r>
            <a:r>
              <a:rPr lang="ru-RU" i="1" spc="-65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ухудшением</a:t>
            </a:r>
            <a:r>
              <a:rPr lang="ru-RU" i="1" spc="-45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жилищных</a:t>
            </a:r>
            <a:r>
              <a:rPr lang="ru-RU" i="1" spc="-50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условий</a:t>
            </a:r>
            <a:r>
              <a:rPr lang="ru-RU" i="1" spc="-30" dirty="0">
                <a:cs typeface="Century Gothic"/>
              </a:rPr>
              <a:t> </a:t>
            </a:r>
            <a:r>
              <a:rPr lang="ru-RU" i="1" spc="-10" dirty="0" smtClean="0">
                <a:cs typeface="Century Gothic"/>
              </a:rPr>
              <a:t>понимаются: </a:t>
            </a:r>
            <a:r>
              <a:rPr lang="ru-RU" i="1" dirty="0" smtClean="0">
                <a:cs typeface="Century Gothic"/>
              </a:rPr>
              <a:t>обеспеченность</a:t>
            </a:r>
            <a:r>
              <a:rPr lang="ru-RU" i="1" spc="-65" dirty="0" smtClean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жилым</a:t>
            </a:r>
            <a:r>
              <a:rPr lang="ru-RU" i="1" spc="-30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помещением</a:t>
            </a:r>
            <a:r>
              <a:rPr lang="ru-RU" i="1" spc="-60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общей</a:t>
            </a:r>
            <a:r>
              <a:rPr lang="ru-RU" i="1" spc="-40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площадью</a:t>
            </a:r>
            <a:r>
              <a:rPr lang="ru-RU" i="1" spc="-50" dirty="0">
                <a:cs typeface="Century Gothic"/>
              </a:rPr>
              <a:t> </a:t>
            </a:r>
            <a:r>
              <a:rPr lang="ru-RU" i="1" spc="-10" dirty="0">
                <a:cs typeface="Century Gothic"/>
              </a:rPr>
              <a:t>менее </a:t>
            </a:r>
            <a:r>
              <a:rPr lang="ru-RU" i="1" dirty="0">
                <a:cs typeface="Century Gothic"/>
              </a:rPr>
              <a:t>пятнадцати</a:t>
            </a:r>
            <a:r>
              <a:rPr lang="ru-RU" i="1" spc="-55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квадратных</a:t>
            </a:r>
            <a:r>
              <a:rPr lang="ru-RU" i="1" spc="-50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метров</a:t>
            </a:r>
            <a:r>
              <a:rPr lang="ru-RU" i="1" spc="-50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(в</a:t>
            </a:r>
            <a:r>
              <a:rPr lang="ru-RU" i="1" spc="15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городе</a:t>
            </a:r>
            <a:r>
              <a:rPr lang="ru-RU" i="1" spc="-15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Минске</a:t>
            </a:r>
            <a:r>
              <a:rPr lang="ru-RU" i="1" spc="-5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-</a:t>
            </a:r>
            <a:r>
              <a:rPr lang="ru-RU" i="1" spc="-30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менее</a:t>
            </a:r>
            <a:r>
              <a:rPr lang="ru-RU" i="1" spc="-50" dirty="0">
                <a:cs typeface="Century Gothic"/>
              </a:rPr>
              <a:t> </a:t>
            </a:r>
            <a:r>
              <a:rPr lang="ru-RU" i="1" spc="-10" dirty="0">
                <a:cs typeface="Century Gothic"/>
              </a:rPr>
              <a:t>десяти </a:t>
            </a:r>
            <a:r>
              <a:rPr lang="ru-RU" i="1" dirty="0">
                <a:cs typeface="Century Gothic"/>
              </a:rPr>
              <a:t>квадратных</a:t>
            </a:r>
            <a:r>
              <a:rPr lang="ru-RU" i="1" spc="-70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метров)</a:t>
            </a:r>
            <a:r>
              <a:rPr lang="ru-RU" i="1" spc="-60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на</a:t>
            </a:r>
            <a:r>
              <a:rPr lang="ru-RU" i="1" spc="-30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одного</a:t>
            </a:r>
            <a:r>
              <a:rPr lang="ru-RU" i="1" spc="-30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человека</a:t>
            </a:r>
            <a:r>
              <a:rPr lang="ru-RU" i="1" spc="-55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в</a:t>
            </a:r>
            <a:r>
              <a:rPr lang="ru-RU" i="1" spc="-30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случае,</a:t>
            </a:r>
            <a:r>
              <a:rPr lang="ru-RU" i="1" spc="-45" dirty="0">
                <a:cs typeface="Century Gothic"/>
              </a:rPr>
              <a:t> </a:t>
            </a:r>
            <a:r>
              <a:rPr lang="ru-RU" i="1" spc="-20" dirty="0" smtClean="0">
                <a:cs typeface="Century Gothic"/>
              </a:rPr>
              <a:t>если </a:t>
            </a:r>
            <a:r>
              <a:rPr lang="ru-RU" i="1" dirty="0" smtClean="0">
                <a:cs typeface="Century Gothic"/>
              </a:rPr>
              <a:t>обеспеченность</a:t>
            </a:r>
            <a:r>
              <a:rPr lang="ru-RU" i="1" spc="-65" dirty="0" smtClean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была</a:t>
            </a:r>
            <a:r>
              <a:rPr lang="ru-RU" i="1" spc="-50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пятнадцать</a:t>
            </a:r>
            <a:r>
              <a:rPr lang="ru-RU" i="1" spc="-60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квадратных</a:t>
            </a:r>
            <a:r>
              <a:rPr lang="ru-RU" i="1" spc="-65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метров</a:t>
            </a:r>
            <a:r>
              <a:rPr lang="ru-RU" i="1" spc="-45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и</a:t>
            </a:r>
            <a:r>
              <a:rPr lang="ru-RU" i="1" spc="-20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более</a:t>
            </a:r>
            <a:r>
              <a:rPr lang="ru-RU" i="1" spc="-45" dirty="0">
                <a:cs typeface="Century Gothic"/>
              </a:rPr>
              <a:t> </a:t>
            </a:r>
            <a:r>
              <a:rPr lang="ru-RU" i="1" spc="-25" dirty="0">
                <a:cs typeface="Century Gothic"/>
              </a:rPr>
              <a:t>(</a:t>
            </a:r>
            <a:r>
              <a:rPr lang="ru-RU" i="1" spc="-25" dirty="0" smtClean="0">
                <a:cs typeface="Century Gothic"/>
              </a:rPr>
              <a:t>в </a:t>
            </a:r>
            <a:r>
              <a:rPr lang="ru-RU" i="1" dirty="0" smtClean="0">
                <a:cs typeface="Century Gothic"/>
              </a:rPr>
              <a:t>городе</a:t>
            </a:r>
            <a:r>
              <a:rPr lang="ru-RU" i="1" spc="-15" dirty="0" smtClean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Минске</a:t>
            </a:r>
            <a:r>
              <a:rPr lang="ru-RU" i="1" spc="-15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-</a:t>
            </a:r>
            <a:r>
              <a:rPr lang="ru-RU" i="1" spc="-20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десять</a:t>
            </a:r>
            <a:r>
              <a:rPr lang="ru-RU" i="1" spc="-35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квадратных</a:t>
            </a:r>
            <a:r>
              <a:rPr lang="ru-RU" i="1" spc="-50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метров</a:t>
            </a:r>
            <a:r>
              <a:rPr lang="ru-RU" i="1" spc="-30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и</a:t>
            </a:r>
            <a:r>
              <a:rPr lang="ru-RU" i="1" spc="-10" dirty="0">
                <a:cs typeface="Century Gothic"/>
              </a:rPr>
              <a:t> более</a:t>
            </a:r>
            <a:r>
              <a:rPr lang="ru-RU" i="1" spc="-10" dirty="0" smtClean="0">
                <a:cs typeface="Century Gothic"/>
              </a:rPr>
              <a:t>); </a:t>
            </a:r>
            <a:r>
              <a:rPr lang="ru-RU" i="1" dirty="0" smtClean="0">
                <a:cs typeface="Century Gothic"/>
              </a:rPr>
              <a:t>несоответствие</a:t>
            </a:r>
            <a:r>
              <a:rPr lang="ru-RU" i="1" spc="-65" dirty="0" smtClean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жилого</a:t>
            </a:r>
            <a:r>
              <a:rPr lang="ru-RU" i="1" spc="-50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помещения</a:t>
            </a:r>
            <a:r>
              <a:rPr lang="ru-RU" i="1" spc="-55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установленным</a:t>
            </a:r>
            <a:r>
              <a:rPr lang="ru-RU" i="1" spc="-70" dirty="0">
                <a:cs typeface="Century Gothic"/>
              </a:rPr>
              <a:t> </a:t>
            </a:r>
            <a:r>
              <a:rPr lang="ru-RU" i="1" spc="-25" dirty="0" smtClean="0">
                <a:cs typeface="Century Gothic"/>
              </a:rPr>
              <a:t>для </a:t>
            </a:r>
            <a:r>
              <a:rPr lang="ru-RU" i="1" dirty="0" smtClean="0">
                <a:cs typeface="Century Gothic"/>
              </a:rPr>
              <a:t>проживания</a:t>
            </a:r>
            <a:r>
              <a:rPr lang="ru-RU" i="1" spc="-25" dirty="0" smtClean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санитарным</a:t>
            </a:r>
            <a:r>
              <a:rPr lang="ru-RU" i="1" spc="-45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и</a:t>
            </a:r>
            <a:r>
              <a:rPr lang="ru-RU" i="1" spc="-15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техническим</a:t>
            </a:r>
            <a:r>
              <a:rPr lang="ru-RU" i="1" spc="-40" dirty="0">
                <a:cs typeface="Century Gothic"/>
              </a:rPr>
              <a:t> </a:t>
            </a:r>
            <a:r>
              <a:rPr lang="ru-RU" i="1" spc="-10" dirty="0" smtClean="0">
                <a:cs typeface="Century Gothic"/>
              </a:rPr>
              <a:t>требованиям; </a:t>
            </a:r>
            <a:r>
              <a:rPr lang="ru-RU" i="1" dirty="0" smtClean="0">
                <a:cs typeface="Century Gothic"/>
              </a:rPr>
              <a:t>несоответствие</a:t>
            </a:r>
            <a:r>
              <a:rPr lang="ru-RU" i="1" spc="-50" dirty="0" smtClean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жилого</a:t>
            </a:r>
            <a:r>
              <a:rPr lang="ru-RU" i="1" spc="-35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помещения</a:t>
            </a:r>
            <a:r>
              <a:rPr lang="ru-RU" i="1" spc="-45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типовым</a:t>
            </a:r>
            <a:r>
              <a:rPr lang="ru-RU" i="1" spc="-45" dirty="0">
                <a:cs typeface="Century Gothic"/>
              </a:rPr>
              <a:t> </a:t>
            </a:r>
            <a:r>
              <a:rPr lang="ru-RU" i="1" spc="-10" dirty="0">
                <a:cs typeface="Century Gothic"/>
              </a:rPr>
              <a:t>потребительским </a:t>
            </a:r>
            <a:r>
              <a:rPr lang="ru-RU" i="1" dirty="0">
                <a:cs typeface="Century Gothic"/>
              </a:rPr>
              <a:t>качествам,</a:t>
            </a:r>
            <a:r>
              <a:rPr lang="ru-RU" i="1" spc="-75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если</a:t>
            </a:r>
            <a:r>
              <a:rPr lang="ru-RU" i="1" spc="-30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занимаемое</a:t>
            </a:r>
            <a:r>
              <a:rPr lang="ru-RU" i="1" spc="-65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жилое</a:t>
            </a:r>
            <a:r>
              <a:rPr lang="ru-RU" i="1" spc="-30" dirty="0">
                <a:cs typeface="Century Gothic"/>
              </a:rPr>
              <a:t> </a:t>
            </a:r>
            <a:r>
              <a:rPr lang="ru-RU" i="1" dirty="0">
                <a:cs typeface="Century Gothic"/>
              </a:rPr>
              <a:t>помещение</a:t>
            </a:r>
            <a:r>
              <a:rPr lang="ru-RU" i="1" spc="-55" dirty="0">
                <a:cs typeface="Century Gothic"/>
              </a:rPr>
              <a:t> </a:t>
            </a:r>
            <a:r>
              <a:rPr lang="ru-RU" i="1" spc="-10" dirty="0" smtClean="0">
                <a:cs typeface="Century Gothic"/>
              </a:rPr>
              <a:t>таким </a:t>
            </a:r>
            <a:r>
              <a:rPr lang="ru-RU" i="1" dirty="0" smtClean="0">
                <a:cs typeface="Century Gothic"/>
              </a:rPr>
              <a:t>качествам</a:t>
            </a:r>
            <a:r>
              <a:rPr lang="ru-RU" i="1" spc="-40" dirty="0" smtClean="0">
                <a:cs typeface="Century Gothic"/>
              </a:rPr>
              <a:t> </a:t>
            </a:r>
            <a:r>
              <a:rPr lang="ru-RU" i="1" spc="-10" dirty="0">
                <a:cs typeface="Century Gothic"/>
              </a:rPr>
              <a:t>соответствует</a:t>
            </a:r>
            <a:r>
              <a:rPr lang="ru-RU" i="1" spc="-10" dirty="0" smtClean="0">
                <a:cs typeface="Century Gothic"/>
              </a:rPr>
              <a:t>.)</a:t>
            </a:r>
          </a:p>
          <a:p>
            <a:pPr marL="12700" marR="5080" indent="0" algn="just">
              <a:lnSpc>
                <a:spcPct val="100000"/>
              </a:lnSpc>
              <a:spcBef>
                <a:spcPts val="100"/>
              </a:spcBef>
              <a:buNone/>
            </a:pPr>
            <a:endParaRPr lang="ru-RU" i="1" spc="-10" dirty="0" smtClean="0">
              <a:cs typeface="Century Gothic"/>
            </a:endParaRPr>
          </a:p>
          <a:p>
            <a:pPr marL="0" indent="0" algn="just">
              <a:lnSpc>
                <a:spcPct val="100000"/>
              </a:lnSpc>
              <a:spcBef>
                <a:spcPts val="105"/>
              </a:spcBef>
              <a:buNone/>
            </a:pPr>
            <a:r>
              <a:rPr lang="ru-RU" dirty="0" smtClean="0">
                <a:solidFill>
                  <a:srgbClr val="FFFF00"/>
                </a:solidFill>
                <a:cs typeface="Century Gothic"/>
              </a:rPr>
              <a:t>Отчуждение</a:t>
            </a:r>
            <a:r>
              <a:rPr lang="ru-RU" spc="-6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собственником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жилого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помещения,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котором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проживают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граждане,</a:t>
            </a:r>
            <a:r>
              <a:rPr lang="ru-RU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признанные</a:t>
            </a:r>
            <a:r>
              <a:rPr lang="ru-RU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недееспособными</a:t>
            </a:r>
            <a:r>
              <a:rPr lang="ru-RU" spc="-8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или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ограниченные</a:t>
            </a:r>
            <a:r>
              <a:rPr lang="ru-RU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дееспособности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судом,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допускается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только</a:t>
            </a:r>
            <a:r>
              <a:rPr lang="ru-RU" spc="-8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с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письменного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согласия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органа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опеки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попечительства,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связи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чем</a:t>
            </a:r>
            <a:r>
              <a:rPr lang="ru-RU" spc="-1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на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такие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жилые</a:t>
            </a:r>
            <a:r>
              <a:rPr lang="ru-RU" spc="-2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помещения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устанавливается</a:t>
            </a:r>
            <a:r>
              <a:rPr lang="ru-RU" spc="-2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запрет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на</a:t>
            </a:r>
            <a:r>
              <a:rPr lang="ru-RU" spc="-2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отчуждение.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0" indent="0" algn="just">
              <a:lnSpc>
                <a:spcPct val="100000"/>
              </a:lnSpc>
              <a:spcBef>
                <a:spcPts val="105"/>
              </a:spcBef>
              <a:buNone/>
            </a:pPr>
            <a:endParaRPr lang="ru-RU" i="1" spc="-10" dirty="0" smtClean="0">
              <a:solidFill>
                <a:srgbClr val="92D050"/>
              </a:solidFill>
              <a:cs typeface="Century Gothic"/>
            </a:endParaRPr>
          </a:p>
          <a:p>
            <a:pPr marL="200025" marR="415290" indent="0" algn="just">
              <a:lnSpc>
                <a:spcPct val="100000"/>
              </a:lnSpc>
              <a:spcBef>
                <a:spcPts val="105"/>
              </a:spcBef>
              <a:buNone/>
            </a:pPr>
            <a:endParaRPr lang="ru-RU" dirty="0">
              <a:solidFill>
                <a:srgbClr val="92D050"/>
              </a:solidFill>
              <a:cs typeface="Century Gothic"/>
            </a:endParaRPr>
          </a:p>
          <a:p>
            <a:pPr marL="0" indent="0" algn="just">
              <a:lnSpc>
                <a:spcPct val="100000"/>
              </a:lnSpc>
              <a:spcBef>
                <a:spcPts val="105"/>
              </a:spcBef>
              <a:buNone/>
            </a:pPr>
            <a:endParaRPr lang="ru-RU" i="1" spc="-10" dirty="0" smtClean="0">
              <a:solidFill>
                <a:srgbClr val="92D050"/>
              </a:solidFill>
              <a:cs typeface="Century Gothic"/>
            </a:endParaRPr>
          </a:p>
          <a:p>
            <a:pPr marL="0" indent="0" algn="just">
              <a:lnSpc>
                <a:spcPct val="100000"/>
              </a:lnSpc>
              <a:spcBef>
                <a:spcPts val="105"/>
              </a:spcBef>
              <a:buNone/>
            </a:pPr>
            <a:endParaRPr lang="ru-RU" i="1" spc="-10" dirty="0" smtClean="0">
              <a:solidFill>
                <a:srgbClr val="92D050"/>
              </a:solidFill>
              <a:cs typeface="Century Gothic"/>
            </a:endParaRPr>
          </a:p>
          <a:p>
            <a:pPr marL="0" indent="0" algn="just">
              <a:lnSpc>
                <a:spcPct val="100000"/>
              </a:lnSpc>
              <a:spcBef>
                <a:spcPts val="105"/>
              </a:spcBef>
              <a:buNone/>
            </a:pPr>
            <a:endParaRPr lang="ru-RU" i="1" dirty="0">
              <a:solidFill>
                <a:srgbClr val="92D050"/>
              </a:solidFill>
              <a:cs typeface="Century Gothic"/>
            </a:endParaRPr>
          </a:p>
          <a:p>
            <a:pPr marL="231775" marR="227329" algn="just">
              <a:lnSpc>
                <a:spcPct val="100000"/>
              </a:lnSpc>
            </a:pPr>
            <a:endParaRPr lang="ru-RU" dirty="0">
              <a:solidFill>
                <a:srgbClr val="FFFF00"/>
              </a:solidFill>
              <a:latin typeface="Century Gothic"/>
              <a:cs typeface="Century Gothic"/>
            </a:endParaRPr>
          </a:p>
          <a:p>
            <a:pPr marL="3006090" marR="1145540" indent="-1850389" algn="just">
              <a:lnSpc>
                <a:spcPct val="100000"/>
              </a:lnSpc>
              <a:spcBef>
                <a:spcPts val="5"/>
              </a:spcBef>
            </a:pPr>
            <a:endParaRPr lang="ru-RU" dirty="0">
              <a:solidFill>
                <a:srgbClr val="FFFF00"/>
              </a:solidFill>
              <a:latin typeface="Century Gothic"/>
              <a:cs typeface="Century Gothic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90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887760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Отчет</a:t>
            </a:r>
            <a:r>
              <a:rPr lang="ru-RU" b="1" spc="-40" dirty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опекуна,</a:t>
            </a:r>
            <a:r>
              <a:rPr lang="ru-RU" b="1" spc="5" dirty="0">
                <a:solidFill>
                  <a:srgbClr val="FFC000"/>
                </a:solidFill>
              </a:rPr>
              <a:t> </a:t>
            </a:r>
            <a:r>
              <a:rPr lang="ru-RU" b="1" spc="-10" dirty="0">
                <a:solidFill>
                  <a:srgbClr val="FFC000"/>
                </a:solidFill>
              </a:rPr>
              <a:t>попечителя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812" y="1124744"/>
            <a:ext cx="10657184" cy="56166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FFFF00"/>
                </a:solidFill>
              </a:rPr>
              <a:t>Опекун </a:t>
            </a:r>
            <a:r>
              <a:rPr lang="ru-RU" dirty="0">
                <a:solidFill>
                  <a:srgbClr val="FFFF00"/>
                </a:solidFill>
              </a:rPr>
              <a:t>обязан вести учет получаемых на подопечного сумм и произведенных из них расходов и ежегодно </a:t>
            </a:r>
            <a:r>
              <a:rPr lang="ru-RU" b="1" u="sng" dirty="0">
                <a:solidFill>
                  <a:srgbClr val="FFFF00"/>
                </a:solidFill>
              </a:rPr>
              <a:t>не позднее 1 февраля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представлять в представлять в государственное учреждение «Молодечненский районный территориальный центр социального обслуживания населения» </a:t>
            </a:r>
            <a:r>
              <a:rPr lang="ru-RU" b="1" dirty="0">
                <a:solidFill>
                  <a:srgbClr val="FFFF00"/>
                </a:solidFill>
              </a:rPr>
              <a:t>отчет за предыдущий год о хранении имущества подопечного и управлении им </a:t>
            </a:r>
            <a:r>
              <a:rPr lang="ru-RU" dirty="0">
                <a:solidFill>
                  <a:srgbClr val="FFFF00"/>
                </a:solidFill>
              </a:rPr>
              <a:t>(п.30-31 Положения о порядке управления имуществом подопечных, утвержденного постановлением Совета Министров Республики Беларусь 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от 28.10.1999 г. № 1677) </a:t>
            </a:r>
            <a:r>
              <a:rPr lang="ru-RU" b="1" i="1" dirty="0">
                <a:solidFill>
                  <a:srgbClr val="FFFF00"/>
                </a:solidFill>
              </a:rPr>
              <a:t>(с предоставлением оправдательных документов (копий товарных чеков, квитанций об уплате налогов, страховых сумм и других платежных документов</a:t>
            </a:r>
            <a:r>
              <a:rPr lang="ru-RU" b="1" i="1" dirty="0" smtClean="0">
                <a:solidFill>
                  <a:srgbClr val="FFFF00"/>
                </a:solidFill>
              </a:rPr>
              <a:t>)</a:t>
            </a:r>
          </a:p>
          <a:p>
            <a:pPr marL="0" indent="0" algn="just">
              <a:buNone/>
            </a:pPr>
            <a:endParaRPr lang="ru-RU" b="1" i="1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ru-RU" i="1" dirty="0">
                <a:solidFill>
                  <a:srgbClr val="92D050"/>
                </a:solidFill>
              </a:rPr>
              <a:t>При обнаружении недобросовестного отношения опекуна, попечителя к имуществу подопечного (порча его, хранение не в надлежащем виде, расходование не по назначению и др.) к </a:t>
            </a:r>
            <a:r>
              <a:rPr lang="ru-RU" i="1" dirty="0" smtClean="0">
                <a:solidFill>
                  <a:srgbClr val="92D050"/>
                </a:solidFill>
              </a:rPr>
              <a:t>опекуну</a:t>
            </a:r>
            <a:r>
              <a:rPr lang="ru-RU" i="1" dirty="0">
                <a:solidFill>
                  <a:srgbClr val="92D050"/>
                </a:solidFill>
              </a:rPr>
              <a:t>, попечителю</a:t>
            </a:r>
            <a:r>
              <a:rPr lang="ru-RU" i="1" dirty="0" smtClean="0">
                <a:solidFill>
                  <a:srgbClr val="92D050"/>
                </a:solidFill>
              </a:rPr>
              <a:t> предъявляются требования </a:t>
            </a:r>
            <a:r>
              <a:rPr lang="ru-RU" i="1" dirty="0">
                <a:solidFill>
                  <a:srgbClr val="92D050"/>
                </a:solidFill>
              </a:rPr>
              <a:t>о возмещении ущерба, причиненного подопечному.</a:t>
            </a:r>
          </a:p>
          <a:p>
            <a:pPr marL="0" indent="0" algn="just">
              <a:buNone/>
            </a:pP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4" name="object 2"/>
          <p:cNvSpPr/>
          <p:nvPr/>
        </p:nvSpPr>
        <p:spPr>
          <a:xfrm>
            <a:off x="0" y="5229200"/>
            <a:ext cx="693812" cy="363349"/>
          </a:xfrm>
          <a:custGeom>
            <a:avLst/>
            <a:gdLst/>
            <a:ahLst/>
            <a:cxnLst/>
            <a:rect l="l" t="t" r="r" b="b"/>
            <a:pathLst>
              <a:path w="1591945" h="507364">
                <a:moveTo>
                  <a:pt x="0" y="0"/>
                </a:moveTo>
                <a:lnTo>
                  <a:pt x="0" y="503820"/>
                </a:lnTo>
                <a:lnTo>
                  <a:pt x="1245438" y="507238"/>
                </a:lnTo>
                <a:lnTo>
                  <a:pt x="1345692" y="507238"/>
                </a:lnTo>
                <a:lnTo>
                  <a:pt x="1351915" y="500888"/>
                </a:lnTo>
                <a:lnTo>
                  <a:pt x="1353820" y="499363"/>
                </a:lnTo>
                <a:lnTo>
                  <a:pt x="1584325" y="268859"/>
                </a:lnTo>
                <a:lnTo>
                  <a:pt x="1589611" y="261695"/>
                </a:lnTo>
                <a:lnTo>
                  <a:pt x="1591373" y="254508"/>
                </a:lnTo>
                <a:lnTo>
                  <a:pt x="1589611" y="247320"/>
                </a:lnTo>
                <a:lnTo>
                  <a:pt x="1584325" y="240157"/>
                </a:lnTo>
                <a:lnTo>
                  <a:pt x="1355344" y="11302"/>
                </a:lnTo>
                <a:lnTo>
                  <a:pt x="1350391" y="11302"/>
                </a:lnTo>
                <a:lnTo>
                  <a:pt x="1350391" y="6476"/>
                </a:lnTo>
                <a:lnTo>
                  <a:pt x="1345692" y="6476"/>
                </a:lnTo>
                <a:lnTo>
                  <a:pt x="1340993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270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Контроль</a:t>
            </a:r>
            <a:r>
              <a:rPr lang="ru-RU" spc="-85" dirty="0">
                <a:solidFill>
                  <a:srgbClr val="FFC000"/>
                </a:solidFill>
              </a:rPr>
              <a:t> </a:t>
            </a:r>
            <a:r>
              <a:rPr lang="ru-RU" dirty="0">
                <a:solidFill>
                  <a:srgbClr val="FFC000"/>
                </a:solidFill>
              </a:rPr>
              <a:t>за</a:t>
            </a:r>
            <a:r>
              <a:rPr lang="ru-RU" spc="-95" dirty="0">
                <a:solidFill>
                  <a:srgbClr val="FFC000"/>
                </a:solidFill>
              </a:rPr>
              <a:t> </a:t>
            </a:r>
            <a:r>
              <a:rPr lang="ru-RU" dirty="0">
                <a:solidFill>
                  <a:srgbClr val="FFC000"/>
                </a:solidFill>
              </a:rPr>
              <a:t>деятельностью</a:t>
            </a:r>
            <a:r>
              <a:rPr lang="ru-RU" spc="-65" dirty="0">
                <a:solidFill>
                  <a:srgbClr val="FFC000"/>
                </a:solidFill>
              </a:rPr>
              <a:t> </a:t>
            </a:r>
            <a:r>
              <a:rPr lang="ru-RU" spc="-10" dirty="0">
                <a:solidFill>
                  <a:srgbClr val="FFC000"/>
                </a:solidFill>
              </a:rPr>
              <a:t>опекунов </a:t>
            </a:r>
            <a:r>
              <a:rPr lang="ru-RU" dirty="0">
                <a:solidFill>
                  <a:srgbClr val="FFC000"/>
                </a:solidFill>
              </a:rPr>
              <a:t>и</a:t>
            </a:r>
            <a:r>
              <a:rPr lang="ru-RU" spc="-15" dirty="0">
                <a:solidFill>
                  <a:srgbClr val="FFC000"/>
                </a:solidFill>
              </a:rPr>
              <a:t> </a:t>
            </a:r>
            <a:r>
              <a:rPr lang="ru-RU" spc="-10" dirty="0">
                <a:solidFill>
                  <a:srgbClr val="FFC000"/>
                </a:solidFill>
              </a:rPr>
              <a:t>попечителей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804" y="1988840"/>
            <a:ext cx="10585176" cy="4536504"/>
          </a:xfrm>
        </p:spPr>
        <p:txBody>
          <a:bodyPr/>
          <a:lstStyle/>
          <a:p>
            <a:pPr marL="0" indent="0" algn="just">
              <a:buNone/>
            </a:pPr>
            <a:r>
              <a:rPr lang="ru-RU" spc="-50" dirty="0">
                <a:solidFill>
                  <a:srgbClr val="FFFF00"/>
                </a:solidFill>
                <a:cs typeface="Century Gothic"/>
              </a:rPr>
              <a:t>Государственное учреждение «Молодечненский районный территориальный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центр</a:t>
            </a:r>
            <a:r>
              <a:rPr lang="ru-RU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социального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обслуживания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населения» </a:t>
            </a:r>
            <a:r>
              <a:rPr lang="ru-RU" dirty="0" smtClean="0">
                <a:solidFill>
                  <a:srgbClr val="FFFF00"/>
                </a:solidFill>
              </a:rPr>
              <a:t>проверяет </a:t>
            </a:r>
            <a:r>
              <a:rPr lang="ru-RU" dirty="0">
                <a:solidFill>
                  <a:srgbClr val="FFFF00"/>
                </a:solidFill>
              </a:rPr>
              <a:t>выполнение опекунами и</a:t>
            </a:r>
            <a:r>
              <a:rPr lang="en-US" dirty="0">
                <a:solidFill>
                  <a:srgbClr val="FFFF00"/>
                </a:solidFill>
              </a:rPr>
              <a:t> </a:t>
            </a:r>
            <a:r>
              <a:rPr lang="ru-RU" dirty="0">
                <a:solidFill>
                  <a:srgbClr val="FFFF00"/>
                </a:solidFill>
              </a:rPr>
              <a:t>попечителями возложенных на</a:t>
            </a:r>
            <a:r>
              <a:rPr lang="en-US" dirty="0">
                <a:solidFill>
                  <a:srgbClr val="FFFF00"/>
                </a:solidFill>
              </a:rPr>
              <a:t> </a:t>
            </a:r>
            <a:r>
              <a:rPr lang="ru-RU" dirty="0">
                <a:solidFill>
                  <a:srgbClr val="FFFF00"/>
                </a:solidFill>
              </a:rPr>
              <a:t>них обязанностей путем: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анализа ежегодных письменных отчетов за</a:t>
            </a:r>
            <a:r>
              <a:rPr lang="en-US" dirty="0">
                <a:solidFill>
                  <a:srgbClr val="FFFF00"/>
                </a:solidFill>
              </a:rPr>
              <a:t> </a:t>
            </a:r>
            <a:r>
              <a:rPr lang="ru-RU" dirty="0">
                <a:solidFill>
                  <a:srgbClr val="FFFF00"/>
                </a:solidFill>
              </a:rPr>
              <a:t>предыдущий год о</a:t>
            </a:r>
            <a:r>
              <a:rPr lang="en-US" dirty="0">
                <a:solidFill>
                  <a:srgbClr val="FFFF00"/>
                </a:solidFill>
              </a:rPr>
              <a:t> </a:t>
            </a:r>
            <a:r>
              <a:rPr lang="ru-RU" dirty="0">
                <a:solidFill>
                  <a:srgbClr val="FFFF00"/>
                </a:solidFill>
              </a:rPr>
              <a:t>хранении имущества подопечного и</a:t>
            </a:r>
            <a:r>
              <a:rPr lang="en-US" dirty="0">
                <a:solidFill>
                  <a:srgbClr val="FFFF00"/>
                </a:solidFill>
              </a:rPr>
              <a:t> </a:t>
            </a:r>
            <a:r>
              <a:rPr lang="ru-RU" dirty="0">
                <a:solidFill>
                  <a:srgbClr val="FFFF00"/>
                </a:solidFill>
              </a:rPr>
              <a:t>управлении им;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проведения контрольных обследований условий жизни </a:t>
            </a:r>
            <a:r>
              <a:rPr lang="ru-RU" dirty="0" smtClean="0">
                <a:solidFill>
                  <a:srgbClr val="FFFF00"/>
                </a:solidFill>
              </a:rPr>
              <a:t>подопечных </a:t>
            </a:r>
            <a:r>
              <a:rPr lang="ru-RU" dirty="0">
                <a:solidFill>
                  <a:srgbClr val="FFFF00"/>
                </a:solidFill>
              </a:rPr>
              <a:t>не</a:t>
            </a:r>
            <a:r>
              <a:rPr lang="en-US" dirty="0">
                <a:solidFill>
                  <a:srgbClr val="FFFF00"/>
                </a:solidFill>
              </a:rPr>
              <a:t> </a:t>
            </a:r>
            <a:r>
              <a:rPr lang="ru-RU" dirty="0">
                <a:solidFill>
                  <a:srgbClr val="FFFF00"/>
                </a:solidFill>
              </a:rPr>
              <a:t>реже двух раз в</a:t>
            </a:r>
            <a:r>
              <a:rPr lang="en-US" dirty="0">
                <a:solidFill>
                  <a:srgbClr val="FFFF00"/>
                </a:solidFill>
              </a:rPr>
              <a:t> </a:t>
            </a:r>
            <a:r>
              <a:rPr lang="ru-RU" dirty="0">
                <a:solidFill>
                  <a:srgbClr val="FFFF00"/>
                </a:solidFill>
              </a:rPr>
              <a:t>год, которые оформляются актом проверки условий жизни подопечного</a:t>
            </a:r>
          </a:p>
        </p:txBody>
      </p:sp>
    </p:spTree>
    <p:extLst>
      <p:ext uri="{BB962C8B-B14F-4D97-AF65-F5344CB8AC3E}">
        <p14:creationId xmlns:p14="http://schemas.microsoft.com/office/powerpoint/2010/main" val="416798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Освобождение</a:t>
            </a:r>
            <a:r>
              <a:rPr lang="ru-RU" b="1" spc="-160" dirty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опекунов,</a:t>
            </a:r>
            <a:r>
              <a:rPr lang="ru-RU" b="1" spc="-165" dirty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попечителей</a:t>
            </a:r>
            <a:r>
              <a:rPr lang="ru-RU" b="1" spc="-150" dirty="0">
                <a:solidFill>
                  <a:srgbClr val="FFC000"/>
                </a:solidFill>
              </a:rPr>
              <a:t> </a:t>
            </a:r>
            <a:r>
              <a:rPr lang="ru-RU" b="1" spc="-25" dirty="0">
                <a:solidFill>
                  <a:srgbClr val="FFC000"/>
                </a:solidFill>
              </a:rPr>
              <a:t>от </a:t>
            </a:r>
            <a:r>
              <a:rPr lang="ru-RU" b="1" dirty="0">
                <a:solidFill>
                  <a:srgbClr val="FFC000"/>
                </a:solidFill>
              </a:rPr>
              <a:t>выполнения</a:t>
            </a:r>
            <a:r>
              <a:rPr lang="ru-RU" b="1" spc="-90" dirty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ими</a:t>
            </a:r>
            <a:r>
              <a:rPr lang="ru-RU" b="1" spc="-114" dirty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своих</a:t>
            </a:r>
            <a:r>
              <a:rPr lang="ru-RU" b="1" spc="-120" dirty="0">
                <a:solidFill>
                  <a:srgbClr val="FFC000"/>
                </a:solidFill>
              </a:rPr>
              <a:t> </a:t>
            </a:r>
            <a:r>
              <a:rPr lang="ru-RU" b="1" spc="-10" dirty="0">
                <a:solidFill>
                  <a:srgbClr val="FFC000"/>
                </a:solidFill>
              </a:rPr>
              <a:t>обязанностей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820" y="1828800"/>
            <a:ext cx="10873208" cy="484056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95"/>
              </a:spcBef>
              <a:buNone/>
            </a:pPr>
            <a:r>
              <a:rPr lang="ru-RU" dirty="0">
                <a:solidFill>
                  <a:srgbClr val="FFFF00"/>
                </a:solidFill>
                <a:cs typeface="Century Gothic"/>
              </a:rPr>
              <a:t>Орган</a:t>
            </a:r>
            <a:r>
              <a:rPr lang="ru-RU" spc="-8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опеки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попечительства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освобождает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опекунов,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попечителей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от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выполнения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ими</a:t>
            </a:r>
            <a:r>
              <a:rPr lang="ru-RU" spc="-4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своих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обязанностей: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0" marR="140970" indent="0" algn="just">
              <a:lnSpc>
                <a:spcPct val="100000"/>
              </a:lnSpc>
              <a:spcBef>
                <a:spcPts val="1920"/>
              </a:spcBef>
              <a:buNone/>
            </a:pPr>
            <a:r>
              <a:rPr lang="ru-RU" dirty="0" smtClean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pc="-6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случае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признания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опекунов,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попечителей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недееспособными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или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ограниченно дееспособными;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12700" marR="5080" indent="0" algn="just">
              <a:lnSpc>
                <a:spcPct val="100000"/>
              </a:lnSpc>
              <a:spcBef>
                <a:spcPts val="1920"/>
              </a:spcBef>
              <a:buNone/>
              <a:tabLst>
                <a:tab pos="134620" algn="l"/>
              </a:tabLst>
            </a:pPr>
            <a:r>
              <a:rPr lang="ru-RU" dirty="0">
                <a:solidFill>
                  <a:srgbClr val="FFFF00"/>
                </a:solidFill>
                <a:cs typeface="Century Gothic"/>
              </a:rPr>
              <a:t>при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возникновении</a:t>
            </a:r>
            <a:r>
              <a:rPr lang="ru-RU" spc="-2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заболеваний,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включенных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перечень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заболеваний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при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которых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невозможно</a:t>
            </a:r>
            <a:r>
              <a:rPr lang="ru-RU" spc="-10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осуществление</a:t>
            </a:r>
            <a:r>
              <a:rPr lang="ru-RU" spc="-9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возложенных</a:t>
            </a:r>
            <a:r>
              <a:rPr lang="ru-RU" spc="-11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обязанностей;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53340" marR="44450" indent="0" algn="just">
              <a:lnSpc>
                <a:spcPct val="100000"/>
              </a:lnSpc>
              <a:spcBef>
                <a:spcPts val="1920"/>
              </a:spcBef>
              <a:buNone/>
              <a:tabLst>
                <a:tab pos="175260" algn="l"/>
              </a:tabLst>
            </a:pPr>
            <a:r>
              <a:rPr lang="ru-RU" dirty="0">
                <a:solidFill>
                  <a:srgbClr val="FFFF00"/>
                </a:solidFill>
                <a:cs typeface="Century Gothic"/>
              </a:rPr>
              <a:t>при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помещении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совершеннолетних</a:t>
            </a:r>
            <a:r>
              <a:rPr lang="ru-RU" spc="-1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подопечных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социальные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пансионаты,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том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числе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детские,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для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постоянного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проживания,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а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также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учреждения,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исполняющие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наказание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иные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меры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уголовной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ответственности,</a:t>
            </a:r>
            <a:r>
              <a:rPr lang="ru-RU" spc="-1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психиатрический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стационар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(при</a:t>
            </a:r>
            <a:r>
              <a:rPr lang="ru-RU" spc="-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помещении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на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принудительное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лечение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соответствии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Уголовным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кодексом</a:t>
            </a:r>
            <a:r>
              <a:rPr lang="ru-RU" spc="-5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Республики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Беларусь),</a:t>
            </a:r>
            <a:r>
              <a:rPr lang="ru-RU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иные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учреждения.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0" marR="115570" indent="0" algn="just">
              <a:lnSpc>
                <a:spcPct val="100000"/>
              </a:lnSpc>
              <a:spcBef>
                <a:spcPts val="1920"/>
              </a:spcBef>
              <a:buNone/>
            </a:pPr>
            <a:r>
              <a:rPr lang="ru-RU" dirty="0">
                <a:solidFill>
                  <a:srgbClr val="FFFF00"/>
                </a:solidFill>
                <a:cs typeface="Century Gothic"/>
              </a:rPr>
              <a:t>Опекуны,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попечители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могут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быть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освобождены</a:t>
            </a:r>
            <a:r>
              <a:rPr lang="ru-RU" spc="-2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от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своих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обязанностей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также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их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личной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просьбе,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если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органы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опеки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попечительства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признают,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что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эта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просьба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вызвана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уважительными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причинами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(заболевание</a:t>
            </a:r>
            <a:r>
              <a:rPr lang="ru-RU" spc="-2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опекуна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или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попечителя,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изменение</a:t>
            </a:r>
            <a:r>
              <a:rPr lang="ru-RU" spc="-5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состава</a:t>
            </a:r>
            <a:r>
              <a:rPr lang="ru-RU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семьи,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материальных</a:t>
            </a:r>
            <a:r>
              <a:rPr lang="ru-RU" spc="-8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условий,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отсутствие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необходимого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контакта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подопечным,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переезд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на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постоянное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жительство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другую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местность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и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т.п.).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43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599728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Отстранение</a:t>
            </a:r>
            <a:r>
              <a:rPr lang="ru-RU" b="1" spc="-105" dirty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опекунов,</a:t>
            </a:r>
            <a:r>
              <a:rPr lang="ru-RU" b="1" spc="-20" dirty="0">
                <a:solidFill>
                  <a:srgbClr val="FFC000"/>
                </a:solidFill>
              </a:rPr>
              <a:t> </a:t>
            </a:r>
            <a:r>
              <a:rPr lang="ru-RU" b="1" spc="-10" dirty="0">
                <a:solidFill>
                  <a:srgbClr val="FFC000"/>
                </a:solidFill>
              </a:rPr>
              <a:t>попечителей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836" y="1412776"/>
            <a:ext cx="9985178" cy="525658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FF00"/>
                </a:solidFill>
              </a:rPr>
              <a:t>В случае </a:t>
            </a:r>
            <a:r>
              <a:rPr lang="ru-RU" b="1" dirty="0">
                <a:solidFill>
                  <a:srgbClr val="FFFF00"/>
                </a:solidFill>
              </a:rPr>
              <a:t>ненадлежащего выполнения опекуном возложенных на него обязанностей</a:t>
            </a:r>
            <a:r>
              <a:rPr lang="ru-RU" dirty="0">
                <a:solidFill>
                  <a:srgbClr val="FFFF00"/>
                </a:solidFill>
              </a:rPr>
              <a:t>, лишения опекуна родительских прав либо признания их детей нуждающимися в государственной защите, а также совершения опекуном умышленного преступления, установленного вступившим в законную силу приговором суда, орган опеки и попечительства </a:t>
            </a:r>
            <a:r>
              <a:rPr lang="ru-RU" b="1" dirty="0">
                <a:solidFill>
                  <a:srgbClr val="FFFF00"/>
                </a:solidFill>
              </a:rPr>
              <a:t>отстраняет</a:t>
            </a:r>
            <a:r>
              <a:rPr lang="ru-RU" dirty="0">
                <a:solidFill>
                  <a:srgbClr val="FFFF00"/>
                </a:solidFill>
              </a:rPr>
              <a:t> опекуна от выполнения этих обязанностей (ст. 168 Кодекса Республики Беларусь о браке и семье</a:t>
            </a:r>
            <a:r>
              <a:rPr lang="ru-RU" dirty="0" smtClean="0">
                <a:solidFill>
                  <a:srgbClr val="FFFF00"/>
                </a:solidFill>
              </a:rPr>
              <a:t>).</a:t>
            </a:r>
          </a:p>
          <a:p>
            <a:pPr marL="0" indent="0" algn="just">
              <a:buNone/>
            </a:pPr>
            <a:endParaRPr lang="ru-RU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FFFF00"/>
                </a:solidFill>
              </a:rPr>
              <a:t>При установлении факта </a:t>
            </a:r>
            <a:r>
              <a:rPr lang="ru-RU" b="1" dirty="0">
                <a:solidFill>
                  <a:srgbClr val="FFFF00"/>
                </a:solidFill>
              </a:rPr>
              <a:t>использования опекуном имущества подопечных в личных интересах</a:t>
            </a:r>
            <a:r>
              <a:rPr lang="ru-RU" dirty="0">
                <a:solidFill>
                  <a:srgbClr val="FFFF00"/>
                </a:solidFill>
              </a:rPr>
              <a:t> (использование опеки в корыстных целях) органы опеки и попечительства отстраняют опекуна от опекунских обязанностей, передают прокурору необходимые материалы для решения вопроса о привлечении виновного лица к ответственности в установленном законом порядке, и принимают меры по возмещению ущерба (ст. 168 Кодекса Республики Беларусь о браке и семье, п.39 Положения о порядке управления имуществом подопечных, утвержденного постановлением Совета Министров Республики Беларусь 28.10.1999 г. № 1677).</a:t>
            </a:r>
          </a:p>
        </p:txBody>
      </p:sp>
    </p:spTree>
    <p:extLst>
      <p:ext uri="{BB962C8B-B14F-4D97-AF65-F5344CB8AC3E}">
        <p14:creationId xmlns:p14="http://schemas.microsoft.com/office/powerpoint/2010/main" val="99377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Ответственность опекунов, попечителей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836" y="1772816"/>
            <a:ext cx="10513168" cy="50851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FF00"/>
                </a:solidFill>
              </a:rPr>
              <a:t>Использование опеки в корыстных целях, либо жестокое обращение </a:t>
            </a:r>
            <a:r>
              <a:rPr lang="ru-RU" dirty="0" smtClean="0">
                <a:solidFill>
                  <a:srgbClr val="FFFF00"/>
                </a:solidFill>
              </a:rPr>
              <a:t>с </a:t>
            </a:r>
            <a:r>
              <a:rPr lang="ru-RU" dirty="0">
                <a:solidFill>
                  <a:srgbClr val="FFFF00"/>
                </a:solidFill>
              </a:rPr>
              <a:t>подопечными, либо умышленное оставление их без надзора или необходимой помощи, повлекшие существенное ущемление прав и законных интересов подопечных, наказываются общественными работами, или штрафом, или исправительными работами на срок до 2-х лет, или ограничением свободы на срок до 3-х лет (ст.176 Уголовного кодекса Республики Беларусь</a:t>
            </a:r>
            <a:r>
              <a:rPr lang="ru-RU" dirty="0" smtClean="0">
                <a:solidFill>
                  <a:srgbClr val="FFFF00"/>
                </a:solidFill>
              </a:rPr>
              <a:t>)</a:t>
            </a:r>
          </a:p>
          <a:p>
            <a:pPr marL="0" indent="0" algn="just"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FFFF00"/>
                </a:solidFill>
              </a:rPr>
              <a:t>Вред, причиненный гражданином, признанным недееспособным, возмещает </a:t>
            </a:r>
            <a:r>
              <a:rPr lang="ru-RU" dirty="0" smtClean="0">
                <a:solidFill>
                  <a:srgbClr val="FFFF00"/>
                </a:solidFill>
              </a:rPr>
              <a:t>его </a:t>
            </a:r>
            <a:r>
              <a:rPr lang="ru-RU" dirty="0">
                <a:solidFill>
                  <a:srgbClr val="FFFF00"/>
                </a:solidFill>
              </a:rPr>
              <a:t>опекун или организация, обязанная осуществлять за ним надзор, если не докажут, что вред возник не по их вине (ст. 945 Гражданского кодекса Республики Беларусь).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36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96" y="381000"/>
            <a:ext cx="10345216" cy="815752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Нормативно-правовые</a:t>
            </a:r>
            <a:r>
              <a:rPr lang="ru-RU" b="1" spc="-90" dirty="0" smtClean="0">
                <a:solidFill>
                  <a:srgbClr val="FFC000"/>
                </a:solidFill>
              </a:rPr>
              <a:t> </a:t>
            </a:r>
            <a:r>
              <a:rPr lang="ru-RU" b="1" spc="-20" dirty="0">
                <a:solidFill>
                  <a:srgbClr val="FFC000"/>
                </a:solidFill>
              </a:rPr>
              <a:t>акты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788" y="1524000"/>
            <a:ext cx="11161240" cy="500134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FF00"/>
                </a:solidFill>
              </a:rPr>
              <a:t>В</a:t>
            </a:r>
            <a:r>
              <a:rPr lang="ru-RU" spc="-70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своей</a:t>
            </a:r>
            <a:r>
              <a:rPr lang="ru-RU" spc="-55" dirty="0">
                <a:solidFill>
                  <a:srgbClr val="FFFF00"/>
                </a:solidFill>
              </a:rPr>
              <a:t> </a:t>
            </a:r>
            <a:r>
              <a:rPr lang="ru-RU" spc="-10" dirty="0">
                <a:solidFill>
                  <a:srgbClr val="FFFF00"/>
                </a:solidFill>
              </a:rPr>
              <a:t>деятельности</a:t>
            </a:r>
            <a:r>
              <a:rPr lang="ru-RU" spc="-50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органы</a:t>
            </a:r>
            <a:r>
              <a:rPr lang="ru-RU" spc="-50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опеки</a:t>
            </a:r>
            <a:r>
              <a:rPr lang="ru-RU" spc="-50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и</a:t>
            </a:r>
            <a:r>
              <a:rPr lang="ru-RU" spc="-75" dirty="0">
                <a:solidFill>
                  <a:srgbClr val="FFFF00"/>
                </a:solidFill>
              </a:rPr>
              <a:t> </a:t>
            </a:r>
            <a:r>
              <a:rPr lang="ru-RU" spc="-10" dirty="0">
                <a:solidFill>
                  <a:srgbClr val="FFFF00"/>
                </a:solidFill>
              </a:rPr>
              <a:t>попечительства, </a:t>
            </a:r>
            <a:r>
              <a:rPr lang="ru-RU" dirty="0">
                <a:solidFill>
                  <a:srgbClr val="FFFF00"/>
                </a:solidFill>
              </a:rPr>
              <a:t>а</a:t>
            </a:r>
            <a:r>
              <a:rPr lang="ru-RU" spc="-85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также</a:t>
            </a:r>
            <a:r>
              <a:rPr lang="ru-RU" spc="-70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опекуны</a:t>
            </a:r>
            <a:r>
              <a:rPr lang="ru-RU" spc="-60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и</a:t>
            </a:r>
            <a:r>
              <a:rPr lang="ru-RU" spc="-90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попечители</a:t>
            </a:r>
            <a:r>
              <a:rPr lang="ru-RU" spc="-30" dirty="0">
                <a:solidFill>
                  <a:srgbClr val="FFFF00"/>
                </a:solidFill>
              </a:rPr>
              <a:t> </a:t>
            </a:r>
            <a:r>
              <a:rPr lang="ru-RU" spc="-10" dirty="0">
                <a:solidFill>
                  <a:srgbClr val="FFFF00"/>
                </a:solidFill>
              </a:rPr>
              <a:t>руководствуются</a:t>
            </a:r>
            <a:r>
              <a:rPr lang="ru-RU" spc="-10" dirty="0" smtClean="0">
                <a:solidFill>
                  <a:srgbClr val="FFFF00"/>
                </a:solidFill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1090"/>
              </a:spcBef>
              <a:buNone/>
            </a:pPr>
            <a:r>
              <a:rPr lang="ru-RU" dirty="0">
                <a:solidFill>
                  <a:srgbClr val="FFFF00"/>
                </a:solidFill>
                <a:cs typeface="Century Gothic"/>
              </a:rPr>
              <a:t>Гражданским</a:t>
            </a:r>
            <a:r>
              <a:rPr lang="ru-RU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кодексом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Республики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Беларусь;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0" indent="0" algn="just">
              <a:lnSpc>
                <a:spcPct val="100000"/>
              </a:lnSpc>
              <a:spcBef>
                <a:spcPts val="994"/>
              </a:spcBef>
              <a:buNone/>
            </a:pPr>
            <a:r>
              <a:rPr lang="ru-RU" dirty="0">
                <a:solidFill>
                  <a:srgbClr val="FFFF00"/>
                </a:solidFill>
                <a:cs typeface="Century Gothic"/>
              </a:rPr>
              <a:t>Гражданским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процессуальным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кодексом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Республики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Беларусь;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0" marR="1952625" indent="0" algn="just">
              <a:lnSpc>
                <a:spcPct val="141500"/>
              </a:lnSpc>
              <a:spcBef>
                <a:spcPts val="15"/>
              </a:spcBef>
              <a:buNone/>
            </a:pPr>
            <a:r>
              <a:rPr lang="ru-RU" dirty="0">
                <a:solidFill>
                  <a:srgbClr val="FFFF00"/>
                </a:solidFill>
                <a:cs typeface="Century Gothic"/>
              </a:rPr>
              <a:t>Кодексом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Республики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Беларусь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браке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семье; </a:t>
            </a:r>
            <a:endParaRPr lang="ru-RU" spc="-10" dirty="0" smtClean="0">
              <a:solidFill>
                <a:srgbClr val="FFFF00"/>
              </a:solidFill>
              <a:cs typeface="Century Gothic"/>
            </a:endParaRPr>
          </a:p>
          <a:p>
            <a:pPr marL="0" marR="1952625" indent="0" algn="just">
              <a:lnSpc>
                <a:spcPct val="141500"/>
              </a:lnSpc>
              <a:spcBef>
                <a:spcPts val="15"/>
              </a:spcBef>
              <a:buNone/>
            </a:pPr>
            <a:r>
              <a:rPr lang="ru-RU" dirty="0" smtClean="0">
                <a:solidFill>
                  <a:srgbClr val="FFFF00"/>
                </a:solidFill>
                <a:cs typeface="Century Gothic"/>
              </a:rPr>
              <a:t>Жилищным</a:t>
            </a:r>
            <a:r>
              <a:rPr lang="ru-RU" spc="-65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кодексом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Республики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Беларусь;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0" indent="0" algn="just">
              <a:lnSpc>
                <a:spcPct val="100000"/>
              </a:lnSpc>
              <a:spcBef>
                <a:spcPts val="994"/>
              </a:spcBef>
              <a:buNone/>
            </a:pPr>
            <a:r>
              <a:rPr lang="ru-RU" dirty="0">
                <a:solidFill>
                  <a:srgbClr val="FFFF00"/>
                </a:solidFill>
                <a:cs typeface="Century Gothic"/>
              </a:rPr>
              <a:t>Уголовным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кодексом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Республики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Беларусь;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0" indent="0" algn="just">
              <a:lnSpc>
                <a:spcPct val="100000"/>
              </a:lnSpc>
              <a:spcBef>
                <a:spcPts val="1010"/>
              </a:spcBef>
              <a:buNone/>
            </a:pPr>
            <a:r>
              <a:rPr lang="ru-RU" dirty="0">
                <a:solidFill>
                  <a:srgbClr val="FFFF00"/>
                </a:solidFill>
                <a:cs typeface="Century Gothic"/>
              </a:rPr>
              <a:t>Налоговым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кодексом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Республики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Беларусь;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0" marR="73025" indent="0" algn="just">
              <a:lnSpc>
                <a:spcPct val="100000"/>
              </a:lnSpc>
              <a:spcBef>
                <a:spcPts val="994"/>
              </a:spcBef>
              <a:buNone/>
            </a:pPr>
            <a:r>
              <a:rPr lang="ru-RU" dirty="0">
                <a:solidFill>
                  <a:srgbClr val="FFFF00"/>
                </a:solidFill>
                <a:cs typeface="Century Gothic"/>
              </a:rPr>
              <a:t>Положением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об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органах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опеки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попечительства,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утвержденным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постановлением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Совета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Министров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Республики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Беларусь</a:t>
            </a:r>
            <a:r>
              <a:rPr lang="ru-RU" spc="-8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от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28.10.1999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№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20" dirty="0">
                <a:solidFill>
                  <a:srgbClr val="FFFF00"/>
                </a:solidFill>
                <a:cs typeface="Century Gothic"/>
              </a:rPr>
              <a:t>1676;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0" marR="222250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dirty="0">
                <a:solidFill>
                  <a:srgbClr val="FFFF00"/>
                </a:solidFill>
                <a:cs typeface="Century Gothic"/>
              </a:rPr>
              <a:t>Положением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порядке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управления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имуществом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подопечных,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утвержденным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постановлением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Совета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Министров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Республики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Беларусь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от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28.10.1999</a:t>
            </a:r>
            <a:r>
              <a:rPr lang="ru-RU" spc="-2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№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1677.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26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4" y="260648"/>
            <a:ext cx="9601200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Государственное учреждение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Молодечненский районный территориальный центр социального обслуживания населения</a:t>
            </a:r>
            <a:r>
              <a:rPr lang="ru-RU" dirty="0" smtClean="0"/>
              <a:t>»</a:t>
            </a:r>
          </a:p>
          <a:p>
            <a:pPr marL="0" marR="5080" indent="0" algn="ctr">
              <a:lnSpc>
                <a:spcPts val="1939"/>
              </a:lnSpc>
              <a:spcBef>
                <a:spcPts val="140"/>
              </a:spcBef>
              <a:buNone/>
            </a:pPr>
            <a:endParaRPr lang="ru-RU" spc="-10" dirty="0" smtClean="0">
              <a:cs typeface="Century Gothic"/>
            </a:endParaRPr>
          </a:p>
          <a:p>
            <a:pPr marL="0" marR="5080" indent="0" algn="ctr">
              <a:lnSpc>
                <a:spcPts val="1939"/>
              </a:lnSpc>
              <a:spcBef>
                <a:spcPts val="140"/>
              </a:spcBef>
              <a:buNone/>
            </a:pPr>
            <a:r>
              <a:rPr lang="ru-RU" spc="-10" dirty="0" smtClean="0">
                <a:cs typeface="Century Gothic"/>
              </a:rPr>
              <a:t>Отделение </a:t>
            </a:r>
            <a:r>
              <a:rPr lang="ru-RU" spc="-10" dirty="0">
                <a:cs typeface="Century Gothic"/>
              </a:rPr>
              <a:t>социальной поддержки </a:t>
            </a:r>
            <a:r>
              <a:rPr lang="ru-RU" spc="-10" dirty="0" smtClean="0">
                <a:cs typeface="Century Gothic"/>
              </a:rPr>
              <a:t>граждан </a:t>
            </a:r>
          </a:p>
          <a:p>
            <a:pPr marL="0" marR="5080" indent="0" algn="ctr">
              <a:lnSpc>
                <a:spcPts val="1939"/>
              </a:lnSpc>
              <a:spcBef>
                <a:spcPts val="140"/>
              </a:spcBef>
              <a:buNone/>
            </a:pPr>
            <a:endParaRPr lang="ru-RU" sz="2000" spc="-10" dirty="0" smtClean="0">
              <a:cs typeface="Century Gothic"/>
            </a:endParaRPr>
          </a:p>
          <a:p>
            <a:pPr marL="0" marR="5080" indent="0" algn="ctr">
              <a:lnSpc>
                <a:spcPts val="1939"/>
              </a:lnSpc>
              <a:spcBef>
                <a:spcPts val="140"/>
              </a:spcBef>
              <a:buNone/>
            </a:pPr>
            <a:r>
              <a:rPr lang="ru-RU" sz="2000" dirty="0" smtClean="0">
                <a:cs typeface="Century Gothic"/>
              </a:rPr>
              <a:t>г</a:t>
            </a:r>
            <a:r>
              <a:rPr lang="ru-RU" sz="2000" dirty="0">
                <a:cs typeface="Century Gothic"/>
              </a:rPr>
              <a:t>. Молодечно,</a:t>
            </a:r>
            <a:r>
              <a:rPr lang="ru-RU" sz="2000" spc="-50" dirty="0">
                <a:cs typeface="Century Gothic"/>
              </a:rPr>
              <a:t> </a:t>
            </a:r>
            <a:r>
              <a:rPr lang="ru-RU" sz="2000" dirty="0">
                <a:cs typeface="Century Gothic"/>
              </a:rPr>
              <a:t>ул.</a:t>
            </a:r>
            <a:r>
              <a:rPr lang="ru-RU" sz="2000" spc="-65" dirty="0">
                <a:cs typeface="Century Gothic"/>
              </a:rPr>
              <a:t> </a:t>
            </a:r>
            <a:r>
              <a:rPr lang="ru-RU" sz="2000" dirty="0" err="1">
                <a:cs typeface="Century Gothic"/>
              </a:rPr>
              <a:t>Тавлая</a:t>
            </a:r>
            <a:r>
              <a:rPr lang="ru-RU" sz="2000" dirty="0">
                <a:cs typeface="Century Gothic"/>
              </a:rPr>
              <a:t>,</a:t>
            </a:r>
            <a:r>
              <a:rPr lang="ru-RU" sz="2000" spc="-50" dirty="0">
                <a:cs typeface="Century Gothic"/>
              </a:rPr>
              <a:t> </a:t>
            </a:r>
            <a:r>
              <a:rPr lang="ru-RU" sz="2000" dirty="0">
                <a:cs typeface="Century Gothic"/>
              </a:rPr>
              <a:t>д. 4</a:t>
            </a:r>
            <a:r>
              <a:rPr lang="ru-RU" sz="2000" spc="-25" dirty="0">
                <a:cs typeface="Century Gothic"/>
              </a:rPr>
              <a:t>,</a:t>
            </a:r>
            <a:r>
              <a:rPr lang="ru-RU" sz="2000" spc="500" dirty="0">
                <a:cs typeface="Century Gothic"/>
              </a:rPr>
              <a:t> </a:t>
            </a:r>
            <a:r>
              <a:rPr lang="ru-RU" sz="2000" dirty="0" smtClean="0">
                <a:cs typeface="Century Gothic"/>
              </a:rPr>
              <a:t>1 этаж</a:t>
            </a:r>
            <a:r>
              <a:rPr lang="ru-RU" sz="2000" dirty="0">
                <a:cs typeface="Century Gothic"/>
              </a:rPr>
              <a:t>,</a:t>
            </a:r>
            <a:r>
              <a:rPr lang="ru-RU" sz="2000" spc="-35" dirty="0">
                <a:cs typeface="Century Gothic"/>
              </a:rPr>
              <a:t> </a:t>
            </a:r>
            <a:r>
              <a:rPr lang="ru-RU" sz="2000" dirty="0">
                <a:cs typeface="Century Gothic"/>
              </a:rPr>
              <a:t>кабинет</a:t>
            </a:r>
            <a:r>
              <a:rPr lang="ru-RU" sz="2000" spc="-30" dirty="0">
                <a:cs typeface="Century Gothic"/>
              </a:rPr>
              <a:t> </a:t>
            </a:r>
            <a:r>
              <a:rPr lang="ru-RU" sz="2000" spc="-50" dirty="0" smtClean="0">
                <a:cs typeface="Century Gothic"/>
              </a:rPr>
              <a:t>107</a:t>
            </a:r>
          </a:p>
          <a:p>
            <a:pPr marL="0" marR="5080" indent="0" algn="ctr">
              <a:lnSpc>
                <a:spcPts val="1939"/>
              </a:lnSpc>
              <a:spcBef>
                <a:spcPts val="140"/>
              </a:spcBef>
              <a:buNone/>
            </a:pPr>
            <a:r>
              <a:rPr lang="ru-RU" sz="2000" spc="-50" dirty="0" smtClean="0">
                <a:cs typeface="Century Gothic"/>
              </a:rPr>
              <a:t/>
            </a:r>
            <a:br>
              <a:rPr lang="ru-RU" sz="2000" spc="-50" dirty="0" smtClean="0">
                <a:cs typeface="Century Gothic"/>
              </a:rPr>
            </a:br>
            <a:r>
              <a:rPr lang="ru-RU" sz="2000" b="1" dirty="0" smtClean="0">
                <a:cs typeface="Century Gothic"/>
              </a:rPr>
              <a:t>телефон:</a:t>
            </a:r>
            <a:r>
              <a:rPr lang="ru-RU" sz="2000" b="1" spc="-10" dirty="0" smtClean="0">
                <a:cs typeface="Century Gothic"/>
              </a:rPr>
              <a:t> </a:t>
            </a:r>
            <a:r>
              <a:rPr lang="ru-RU" sz="2000" spc="-30" dirty="0" smtClean="0">
                <a:cs typeface="Century Gothic"/>
              </a:rPr>
              <a:t>8 (0176) </a:t>
            </a:r>
            <a:r>
              <a:rPr lang="ru-RU" sz="2000" dirty="0" smtClean="0">
                <a:cs typeface="Century Gothic"/>
              </a:rPr>
              <a:t>58</a:t>
            </a:r>
            <a:r>
              <a:rPr lang="ru-RU" sz="2000" spc="-50" dirty="0" smtClean="0">
                <a:cs typeface="Century Gothic"/>
              </a:rPr>
              <a:t> </a:t>
            </a:r>
            <a:r>
              <a:rPr lang="ru-RU" sz="2000" dirty="0">
                <a:cs typeface="Century Gothic"/>
              </a:rPr>
              <a:t>22</a:t>
            </a:r>
            <a:r>
              <a:rPr lang="ru-RU" sz="2000" spc="-35" dirty="0">
                <a:cs typeface="Century Gothic"/>
              </a:rPr>
              <a:t> </a:t>
            </a:r>
            <a:r>
              <a:rPr lang="ru-RU" sz="2000" spc="-25" dirty="0" smtClean="0">
                <a:cs typeface="Century Gothic"/>
              </a:rPr>
              <a:t>76;</a:t>
            </a:r>
            <a:r>
              <a:rPr lang="ru-RU" sz="2000" dirty="0" smtClean="0">
                <a:cs typeface="Century Gothic"/>
              </a:rPr>
              <a:t> </a:t>
            </a:r>
            <a:r>
              <a:rPr lang="ru-RU" sz="2000" dirty="0">
                <a:cs typeface="Century Gothic"/>
              </a:rPr>
              <a:t>+</a:t>
            </a:r>
            <a:r>
              <a:rPr lang="ru-RU" sz="2000" spc="-30" dirty="0">
                <a:cs typeface="Century Gothic"/>
              </a:rPr>
              <a:t> </a:t>
            </a:r>
            <a:r>
              <a:rPr lang="ru-RU" sz="2000" dirty="0">
                <a:cs typeface="Century Gothic"/>
              </a:rPr>
              <a:t>375</a:t>
            </a:r>
            <a:r>
              <a:rPr lang="ru-RU" sz="2000" spc="-50" dirty="0">
                <a:cs typeface="Century Gothic"/>
              </a:rPr>
              <a:t> </a:t>
            </a:r>
            <a:r>
              <a:rPr lang="ru-RU" sz="2000" spc="-25" dirty="0" smtClean="0">
                <a:cs typeface="Century Gothic"/>
              </a:rPr>
              <a:t>33 </a:t>
            </a:r>
            <a:r>
              <a:rPr lang="ru-RU" sz="2000" spc="-25" dirty="0">
                <a:cs typeface="Century Gothic"/>
              </a:rPr>
              <a:t>641 72 </a:t>
            </a:r>
            <a:r>
              <a:rPr lang="ru-RU" sz="2000" spc="-25" dirty="0" smtClean="0">
                <a:cs typeface="Century Gothic"/>
              </a:rPr>
              <a:t>97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Время работы</a:t>
            </a:r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: </a:t>
            </a: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понедельник-пятница </a:t>
            </a:r>
            <a:r>
              <a:rPr lang="ru-RU" sz="2000" i="1" dirty="0" smtClean="0">
                <a:ea typeface="Times New Roman" pitchFamily="18" charset="0"/>
                <a:cs typeface="Arial" pitchFamily="34" charset="0"/>
              </a:rPr>
              <a:t>с </a:t>
            </a:r>
            <a:r>
              <a:rPr lang="ru-RU" sz="2000" i="1" dirty="0">
                <a:ea typeface="Times New Roman" pitchFamily="18" charset="0"/>
                <a:cs typeface="Arial" pitchFamily="34" charset="0"/>
              </a:rPr>
              <a:t>08:00 до </a:t>
            </a:r>
            <a:r>
              <a:rPr lang="ru-RU" sz="2000" i="1" dirty="0" smtClean="0">
                <a:ea typeface="Times New Roman" pitchFamily="18" charset="0"/>
                <a:cs typeface="Arial" pitchFamily="34" charset="0"/>
              </a:rPr>
              <a:t>17:00 обед </a:t>
            </a:r>
            <a:r>
              <a:rPr lang="ru-RU" sz="2000" i="1" dirty="0">
                <a:ea typeface="Times New Roman" pitchFamily="18" charset="0"/>
                <a:cs typeface="Arial" pitchFamily="34" charset="0"/>
              </a:rPr>
              <a:t>с 13:00 до 14:00</a:t>
            </a:r>
            <a:endParaRPr lang="ru-RU" sz="2000" dirty="0">
              <a:cs typeface="Arial" pitchFamily="34" charset="0"/>
            </a:endParaRPr>
          </a:p>
          <a:p>
            <a:pPr marL="0" lvl="0" indent="0" algn="ctr">
              <a:lnSpc>
                <a:spcPct val="10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Больше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информации вы найдете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нас на сайте: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www.molodechno.cson.by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dirty="0">
              <a:cs typeface="Century Gothic"/>
            </a:endParaRPr>
          </a:p>
          <a:p>
            <a:pPr marL="0" indent="0" algn="ctr">
              <a:lnSpc>
                <a:spcPct val="100000"/>
              </a:lnSpc>
              <a:spcBef>
                <a:spcPts val="1500"/>
              </a:spcBef>
              <a:buNone/>
            </a:pPr>
            <a:endParaRPr lang="ru-RU" dirty="0">
              <a:solidFill>
                <a:srgbClr val="FFFF00"/>
              </a:solidFill>
              <a:cs typeface="Century Gothic"/>
            </a:endParaRPr>
          </a:p>
          <a:p>
            <a:endParaRPr lang="ru-RU" dirty="0"/>
          </a:p>
        </p:txBody>
      </p:sp>
      <p:pic>
        <p:nvPicPr>
          <p:cNvPr id="4" name="Picture 11" descr="D:\Входящая\Без названия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8588" y="3978294"/>
            <a:ext cx="4050567" cy="2695469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772" y="3941861"/>
            <a:ext cx="3906548" cy="280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QR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8268" y="4365104"/>
            <a:ext cx="2143139" cy="21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812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381000"/>
            <a:ext cx="9697144" cy="1143000"/>
          </a:xfrm>
        </p:spPr>
        <p:txBody>
          <a:bodyPr>
            <a:normAutofit/>
          </a:bodyPr>
          <a:lstStyle/>
          <a:p>
            <a:r>
              <a:rPr lang="ru-RU" sz="5400" spc="-10" dirty="0">
                <a:solidFill>
                  <a:srgbClr val="FFC000"/>
                </a:solidFill>
              </a:rPr>
              <a:t>Опекуны:</a:t>
            </a:r>
            <a:endParaRPr lang="ru-RU" sz="54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5860" y="1828800"/>
            <a:ext cx="10225136" cy="4696544"/>
          </a:xfrm>
        </p:spPr>
        <p:txBody>
          <a:bodyPr>
            <a:normAutofit/>
          </a:bodyPr>
          <a:lstStyle/>
          <a:p>
            <a:pPr marL="0" indent="0">
              <a:lnSpc>
                <a:spcPts val="3320"/>
              </a:lnSpc>
              <a:buNone/>
            </a:pPr>
            <a:r>
              <a:rPr lang="ru-RU" sz="2000" dirty="0" smtClean="0">
                <a:solidFill>
                  <a:srgbClr val="FFFF00"/>
                </a:solidFill>
                <a:cs typeface="Century Gothic"/>
              </a:rPr>
              <a:t>назначаются</a:t>
            </a:r>
            <a:r>
              <a:rPr lang="ru-RU" sz="2000" spc="-6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z="2000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dirty="0">
                <a:solidFill>
                  <a:srgbClr val="FFFF00"/>
                </a:solidFill>
                <a:cs typeface="Century Gothic"/>
              </a:rPr>
              <a:t>порядке,</a:t>
            </a:r>
            <a:r>
              <a:rPr lang="ru-RU" sz="2000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spc="-10" dirty="0">
                <a:solidFill>
                  <a:srgbClr val="FFFF00"/>
                </a:solidFill>
                <a:cs typeface="Century Gothic"/>
              </a:rPr>
              <a:t>установленном</a:t>
            </a:r>
            <a:endParaRPr lang="ru-RU" sz="2000" dirty="0">
              <a:solidFill>
                <a:srgbClr val="FFFF00"/>
              </a:solidFill>
              <a:cs typeface="Century Gothic"/>
            </a:endParaRPr>
          </a:p>
          <a:p>
            <a:pPr marL="0" indent="0">
              <a:lnSpc>
                <a:spcPct val="100000"/>
              </a:lnSpc>
              <a:spcBef>
                <a:spcPts val="20"/>
              </a:spcBef>
              <a:buNone/>
            </a:pPr>
            <a:r>
              <a:rPr lang="ru-RU" sz="2000" spc="-10" dirty="0">
                <a:solidFill>
                  <a:srgbClr val="FFFF00"/>
                </a:solidFill>
                <a:cs typeface="Century Gothic"/>
              </a:rPr>
              <a:t>законодательством,</a:t>
            </a:r>
            <a:r>
              <a:rPr lang="ru-RU" sz="2000" spc="-8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dirty="0">
                <a:solidFill>
                  <a:srgbClr val="FFFF00"/>
                </a:solidFill>
                <a:cs typeface="Century Gothic"/>
              </a:rPr>
              <a:t>и</a:t>
            </a:r>
            <a:r>
              <a:rPr lang="ru-RU" sz="2000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dirty="0">
                <a:solidFill>
                  <a:srgbClr val="FFFF00"/>
                </a:solidFill>
                <a:cs typeface="Century Gothic"/>
              </a:rPr>
              <a:t>выступают</a:t>
            </a:r>
            <a:r>
              <a:rPr lang="ru-RU" sz="2000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z="2000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dirty="0">
                <a:solidFill>
                  <a:srgbClr val="FFFF00"/>
                </a:solidFill>
                <a:cs typeface="Century Gothic"/>
              </a:rPr>
              <a:t>защиту</a:t>
            </a:r>
            <a:r>
              <a:rPr lang="ru-RU" sz="2000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dirty="0">
                <a:solidFill>
                  <a:srgbClr val="FFFF00"/>
                </a:solidFill>
                <a:cs typeface="Century Gothic"/>
              </a:rPr>
              <a:t>прав</a:t>
            </a:r>
            <a:r>
              <a:rPr lang="ru-RU" sz="2000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spc="-50" dirty="0" smtClean="0">
                <a:solidFill>
                  <a:srgbClr val="FFFF00"/>
                </a:solidFill>
                <a:cs typeface="Century Gothic"/>
              </a:rPr>
              <a:t>и </a:t>
            </a:r>
            <a:r>
              <a:rPr lang="ru-RU" sz="2000" dirty="0" smtClean="0">
                <a:solidFill>
                  <a:srgbClr val="FFFF00"/>
                </a:solidFill>
                <a:cs typeface="Century Gothic"/>
              </a:rPr>
              <a:t>интересов</a:t>
            </a:r>
            <a:r>
              <a:rPr lang="ru-RU" sz="2000" spc="-65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spc="-10" dirty="0">
                <a:solidFill>
                  <a:srgbClr val="FFFF00"/>
                </a:solidFill>
                <a:cs typeface="Century Gothic"/>
              </a:rPr>
              <a:t>подопечных</a:t>
            </a:r>
            <a:r>
              <a:rPr lang="ru-RU" sz="2000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z="2000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dirty="0">
                <a:solidFill>
                  <a:srgbClr val="FFFF00"/>
                </a:solidFill>
                <a:cs typeface="Century Gothic"/>
              </a:rPr>
              <a:t>отношениях</a:t>
            </a:r>
            <a:r>
              <a:rPr lang="ru-RU" sz="2000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dirty="0">
                <a:solidFill>
                  <a:srgbClr val="FFFF00"/>
                </a:solidFill>
                <a:cs typeface="Century Gothic"/>
              </a:rPr>
              <a:t>с</a:t>
            </a:r>
            <a:r>
              <a:rPr lang="ru-RU" sz="2000" spc="-8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dirty="0">
                <a:solidFill>
                  <a:srgbClr val="FFFF00"/>
                </a:solidFill>
                <a:cs typeface="Century Gothic"/>
              </a:rPr>
              <a:t>любыми</a:t>
            </a:r>
            <a:r>
              <a:rPr lang="ru-RU" sz="2000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dirty="0">
                <a:solidFill>
                  <a:srgbClr val="FFFF00"/>
                </a:solidFill>
                <a:cs typeface="Century Gothic"/>
              </a:rPr>
              <a:t>лицами</a:t>
            </a:r>
            <a:r>
              <a:rPr lang="ru-RU" sz="2000" spc="-10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spc="-50" dirty="0">
                <a:solidFill>
                  <a:srgbClr val="FFFF00"/>
                </a:solidFill>
                <a:cs typeface="Century Gothic"/>
              </a:rPr>
              <a:t>и </a:t>
            </a:r>
            <a:r>
              <a:rPr lang="ru-RU" sz="2000" dirty="0">
                <a:solidFill>
                  <a:srgbClr val="FFFF00"/>
                </a:solidFill>
                <a:cs typeface="Century Gothic"/>
              </a:rPr>
              <a:t>организациями,</a:t>
            </a:r>
            <a:r>
              <a:rPr lang="ru-RU" sz="2000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z="2000" spc="-1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dirty="0">
                <a:solidFill>
                  <a:srgbClr val="FFFF00"/>
                </a:solidFill>
                <a:cs typeface="Century Gothic"/>
              </a:rPr>
              <a:t>том</a:t>
            </a:r>
            <a:r>
              <a:rPr lang="ru-RU" sz="2000" spc="-1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dirty="0">
                <a:solidFill>
                  <a:srgbClr val="FFFF00"/>
                </a:solidFill>
                <a:cs typeface="Century Gothic"/>
              </a:rPr>
              <a:t>числе</a:t>
            </a:r>
            <a:r>
              <a:rPr lang="ru-RU" sz="2000" spc="-1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z="2000" spc="-2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dirty="0">
                <a:solidFill>
                  <a:srgbClr val="FFFF00"/>
                </a:solidFill>
                <a:cs typeface="Century Gothic"/>
              </a:rPr>
              <a:t>судах,</a:t>
            </a:r>
            <a:r>
              <a:rPr lang="ru-RU" sz="2000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dirty="0">
                <a:solidFill>
                  <a:srgbClr val="FFFF00"/>
                </a:solidFill>
                <a:cs typeface="Century Gothic"/>
              </a:rPr>
              <a:t>без</a:t>
            </a:r>
            <a:r>
              <a:rPr lang="ru-RU" sz="2000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spc="-10" dirty="0">
                <a:solidFill>
                  <a:srgbClr val="FFFF00"/>
                </a:solidFill>
                <a:cs typeface="Century Gothic"/>
              </a:rPr>
              <a:t>специального полномочия</a:t>
            </a:r>
            <a:r>
              <a:rPr lang="ru-RU" sz="2000" spc="-10" dirty="0" smtClean="0">
                <a:solidFill>
                  <a:srgbClr val="FFFF00"/>
                </a:solidFill>
                <a:cs typeface="Century Gothic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20"/>
              </a:spcBef>
              <a:buNone/>
            </a:pPr>
            <a:endParaRPr lang="ru-RU" sz="2000" spc="-10" dirty="0">
              <a:solidFill>
                <a:srgbClr val="FFFF00"/>
              </a:solidFill>
              <a:cs typeface="Century Gothic"/>
            </a:endParaRPr>
          </a:p>
          <a:p>
            <a:pPr marL="0" indent="0">
              <a:lnSpc>
                <a:spcPct val="100000"/>
              </a:lnSpc>
              <a:spcBef>
                <a:spcPts val="20"/>
              </a:spcBef>
              <a:buNone/>
            </a:pPr>
            <a:r>
              <a:rPr lang="ru-RU" sz="2000" dirty="0" smtClean="0">
                <a:solidFill>
                  <a:srgbClr val="FFFF00"/>
                </a:solidFill>
                <a:cs typeface="Century Gothic"/>
              </a:rPr>
              <a:t>являются</a:t>
            </a:r>
            <a:r>
              <a:rPr lang="ru-RU" sz="2000" spc="-45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spc="-10" dirty="0">
                <a:solidFill>
                  <a:srgbClr val="FFFF00"/>
                </a:solidFill>
                <a:cs typeface="Century Gothic"/>
              </a:rPr>
              <a:t>представителями</a:t>
            </a:r>
            <a:r>
              <a:rPr lang="ru-RU" sz="2000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dirty="0">
                <a:solidFill>
                  <a:srgbClr val="FFFF00"/>
                </a:solidFill>
                <a:cs typeface="Century Gothic"/>
              </a:rPr>
              <a:t>подопечных</a:t>
            </a:r>
            <a:r>
              <a:rPr lang="ru-RU" sz="2000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z="2000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dirty="0">
                <a:solidFill>
                  <a:srgbClr val="FFFF00"/>
                </a:solidFill>
                <a:cs typeface="Century Gothic"/>
              </a:rPr>
              <a:t>силу</a:t>
            </a:r>
            <a:r>
              <a:rPr lang="ru-RU" sz="2000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spc="-10" dirty="0">
                <a:solidFill>
                  <a:srgbClr val="FFFF00"/>
                </a:solidFill>
                <a:cs typeface="Century Gothic"/>
              </a:rPr>
              <a:t>закона </a:t>
            </a:r>
            <a:r>
              <a:rPr lang="ru-RU" sz="2000" dirty="0">
                <a:solidFill>
                  <a:srgbClr val="FFFF00"/>
                </a:solidFill>
                <a:cs typeface="Century Gothic"/>
              </a:rPr>
              <a:t>(законными</a:t>
            </a:r>
            <a:r>
              <a:rPr lang="ru-RU" sz="2000" spc="-1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spc="-10" dirty="0" smtClean="0">
                <a:solidFill>
                  <a:srgbClr val="FFFF00"/>
                </a:solidFill>
                <a:cs typeface="Century Gothic"/>
              </a:rPr>
              <a:t>представителями)</a:t>
            </a:r>
            <a:r>
              <a:rPr lang="ru-RU" sz="2000" dirty="0" smtClean="0">
                <a:solidFill>
                  <a:srgbClr val="FFFF00"/>
                </a:solidFill>
                <a:cs typeface="Century Gothic"/>
              </a:rPr>
              <a:t>и</a:t>
            </a:r>
            <a:r>
              <a:rPr lang="ru-RU" sz="2000" spc="-5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dirty="0">
                <a:solidFill>
                  <a:srgbClr val="FFFF00"/>
                </a:solidFill>
                <a:cs typeface="Century Gothic"/>
              </a:rPr>
              <a:t>совершают</a:t>
            </a:r>
            <a:r>
              <a:rPr lang="ru-RU" sz="2000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dirty="0">
                <a:solidFill>
                  <a:srgbClr val="FFFF00"/>
                </a:solidFill>
                <a:cs typeface="Century Gothic"/>
              </a:rPr>
              <a:t>от</a:t>
            </a:r>
            <a:r>
              <a:rPr lang="ru-RU" sz="2000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dirty="0">
                <a:solidFill>
                  <a:srgbClr val="FFFF00"/>
                </a:solidFill>
                <a:cs typeface="Century Gothic"/>
              </a:rPr>
              <a:t>их</a:t>
            </a:r>
            <a:r>
              <a:rPr lang="ru-RU" sz="2000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dirty="0">
                <a:solidFill>
                  <a:srgbClr val="FFFF00"/>
                </a:solidFill>
                <a:cs typeface="Century Gothic"/>
              </a:rPr>
              <a:t>имени</a:t>
            </a:r>
            <a:r>
              <a:rPr lang="ru-RU" sz="2000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dirty="0">
                <a:solidFill>
                  <a:srgbClr val="FFFF00"/>
                </a:solidFill>
                <a:cs typeface="Century Gothic"/>
              </a:rPr>
              <a:t>и</a:t>
            </a:r>
            <a:r>
              <a:rPr lang="ru-RU" sz="2000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z="2000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dirty="0">
                <a:solidFill>
                  <a:srgbClr val="FFFF00"/>
                </a:solidFill>
                <a:cs typeface="Century Gothic"/>
              </a:rPr>
              <a:t>их</a:t>
            </a:r>
            <a:r>
              <a:rPr lang="ru-RU" sz="2000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dirty="0">
                <a:solidFill>
                  <a:srgbClr val="FFFF00"/>
                </a:solidFill>
                <a:cs typeface="Century Gothic"/>
              </a:rPr>
              <a:t>интересах</a:t>
            </a:r>
            <a:r>
              <a:rPr lang="ru-RU" sz="2000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spc="-25" dirty="0">
                <a:solidFill>
                  <a:srgbClr val="FFFF00"/>
                </a:solidFill>
                <a:cs typeface="Century Gothic"/>
              </a:rPr>
              <a:t>все </a:t>
            </a:r>
            <a:r>
              <a:rPr lang="ru-RU" sz="2000" dirty="0">
                <a:solidFill>
                  <a:srgbClr val="FFFF00"/>
                </a:solidFill>
                <a:cs typeface="Century Gothic"/>
              </a:rPr>
              <a:t>необходимые</a:t>
            </a:r>
            <a:r>
              <a:rPr lang="ru-RU" sz="2000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000" spc="-10" dirty="0">
                <a:solidFill>
                  <a:srgbClr val="FFFF00"/>
                </a:solidFill>
                <a:cs typeface="Century Gothic"/>
              </a:rPr>
              <a:t>сделки.</a:t>
            </a:r>
            <a:endParaRPr lang="ru-RU" sz="2000" dirty="0">
              <a:solidFill>
                <a:srgbClr val="FFFF00"/>
              </a:solidFill>
              <a:cs typeface="Century Gothic"/>
            </a:endParaRPr>
          </a:p>
          <a:p>
            <a:pPr marL="0" indent="0" algn="ctr">
              <a:lnSpc>
                <a:spcPct val="100000"/>
              </a:lnSpc>
              <a:spcBef>
                <a:spcPts val="95"/>
              </a:spcBef>
              <a:buNone/>
            </a:pPr>
            <a:endParaRPr lang="ru-RU" sz="1800" b="1" i="1" dirty="0" smtClean="0">
              <a:solidFill>
                <a:srgbClr val="FF0000"/>
              </a:solidFill>
              <a:latin typeface="+mj-lt"/>
              <a:cs typeface="Century Gothic"/>
            </a:endParaRPr>
          </a:p>
          <a:p>
            <a:pPr marL="0" indent="0" algn="ctr">
              <a:lnSpc>
                <a:spcPct val="100000"/>
              </a:lnSpc>
              <a:spcBef>
                <a:spcPts val="95"/>
              </a:spcBef>
              <a:buNone/>
            </a:pPr>
            <a:endParaRPr lang="ru-RU" sz="1800" b="1" i="1" dirty="0">
              <a:solidFill>
                <a:srgbClr val="FF0000"/>
              </a:solidFill>
              <a:latin typeface="+mj-lt"/>
              <a:cs typeface="Century Gothic"/>
            </a:endParaRPr>
          </a:p>
          <a:p>
            <a:pPr marL="0" indent="0" algn="just">
              <a:lnSpc>
                <a:spcPct val="100000"/>
              </a:lnSpc>
              <a:spcBef>
                <a:spcPts val="95"/>
              </a:spcBef>
              <a:buNone/>
            </a:pPr>
            <a:r>
              <a:rPr lang="ru-RU" sz="1800" i="1" dirty="0" smtClean="0">
                <a:solidFill>
                  <a:srgbClr val="FF6699"/>
                </a:solidFill>
                <a:latin typeface="+mj-lt"/>
                <a:cs typeface="Century Gothic"/>
              </a:rPr>
              <a:t>Недееспособный</a:t>
            </a:r>
            <a:r>
              <a:rPr lang="ru-RU" sz="1800" i="1" spc="-90" dirty="0" smtClean="0">
                <a:solidFill>
                  <a:srgbClr val="FF6699"/>
                </a:solidFill>
                <a:latin typeface="+mj-lt"/>
                <a:cs typeface="Century Gothic"/>
              </a:rPr>
              <a:t> </a:t>
            </a:r>
            <a:r>
              <a:rPr lang="ru-RU" sz="1800" i="1" dirty="0" smtClean="0">
                <a:solidFill>
                  <a:srgbClr val="FF6699"/>
                </a:solidFill>
                <a:latin typeface="+mj-lt"/>
              </a:rPr>
              <a:t>гражданин не вправе </a:t>
            </a:r>
            <a:r>
              <a:rPr lang="ru-RU" sz="1800" i="1" dirty="0" smtClean="0">
                <a:solidFill>
                  <a:srgbClr val="FF6699"/>
                </a:solidFill>
                <a:latin typeface="+mj-lt"/>
                <a:cs typeface="Century Gothic"/>
              </a:rPr>
              <a:t>совершать</a:t>
            </a:r>
            <a:r>
              <a:rPr lang="ru-RU" sz="1800" i="1" spc="-90" dirty="0" smtClean="0">
                <a:solidFill>
                  <a:srgbClr val="FF6699"/>
                </a:solidFill>
                <a:latin typeface="+mj-lt"/>
                <a:cs typeface="Century Gothic"/>
              </a:rPr>
              <a:t> </a:t>
            </a:r>
            <a:r>
              <a:rPr lang="ru-RU" sz="1800" i="1" spc="-10" dirty="0" smtClean="0">
                <a:solidFill>
                  <a:srgbClr val="FF6699"/>
                </a:solidFill>
                <a:latin typeface="+mj-lt"/>
                <a:cs typeface="Century Gothic"/>
              </a:rPr>
              <a:t>сделки, распоряжаться</a:t>
            </a:r>
            <a:r>
              <a:rPr lang="ru-RU" sz="1800" i="1" spc="-25" dirty="0" smtClean="0">
                <a:solidFill>
                  <a:srgbClr val="FF6699"/>
                </a:solidFill>
                <a:latin typeface="+mj-lt"/>
                <a:cs typeface="Century Gothic"/>
              </a:rPr>
              <a:t> </a:t>
            </a:r>
            <a:r>
              <a:rPr lang="ru-RU" sz="1800" i="1" dirty="0">
                <a:solidFill>
                  <a:srgbClr val="FF6699"/>
                </a:solidFill>
                <a:latin typeface="+mj-lt"/>
                <a:cs typeface="Century Gothic"/>
              </a:rPr>
              <a:t>имуществом,</a:t>
            </a:r>
            <a:r>
              <a:rPr lang="ru-RU" sz="1800" i="1" spc="-25" dirty="0">
                <a:solidFill>
                  <a:srgbClr val="FF6699"/>
                </a:solidFill>
                <a:latin typeface="+mj-lt"/>
                <a:cs typeface="Century Gothic"/>
              </a:rPr>
              <a:t> </a:t>
            </a:r>
            <a:r>
              <a:rPr lang="ru-RU" sz="1800" i="1" dirty="0">
                <a:solidFill>
                  <a:srgbClr val="FF6699"/>
                </a:solidFill>
                <a:latin typeface="+mj-lt"/>
                <a:cs typeface="Century Gothic"/>
              </a:rPr>
              <a:t>включая</a:t>
            </a:r>
            <a:r>
              <a:rPr lang="ru-RU" sz="1800" i="1" spc="-35" dirty="0">
                <a:solidFill>
                  <a:srgbClr val="FF6699"/>
                </a:solidFill>
                <a:latin typeface="+mj-lt"/>
                <a:cs typeface="Century Gothic"/>
              </a:rPr>
              <a:t> </a:t>
            </a:r>
            <a:r>
              <a:rPr lang="ru-RU" sz="1800" i="1" dirty="0">
                <a:solidFill>
                  <a:srgbClr val="FF6699"/>
                </a:solidFill>
                <a:latin typeface="+mj-lt"/>
                <a:cs typeface="Century Gothic"/>
              </a:rPr>
              <a:t>пенсию</a:t>
            </a:r>
            <a:r>
              <a:rPr lang="ru-RU" sz="1800" i="1" spc="-30" dirty="0">
                <a:solidFill>
                  <a:srgbClr val="FF6699"/>
                </a:solidFill>
                <a:latin typeface="+mj-lt"/>
                <a:cs typeface="Century Gothic"/>
              </a:rPr>
              <a:t> </a:t>
            </a:r>
            <a:r>
              <a:rPr lang="ru-RU" sz="1800" i="1" dirty="0">
                <a:solidFill>
                  <a:srgbClr val="FF6699"/>
                </a:solidFill>
                <a:latin typeface="+mj-lt"/>
                <a:cs typeface="Century Gothic"/>
              </a:rPr>
              <a:t>и</a:t>
            </a:r>
            <a:r>
              <a:rPr lang="ru-RU" sz="1800" i="1" spc="-35" dirty="0">
                <a:solidFill>
                  <a:srgbClr val="FF6699"/>
                </a:solidFill>
                <a:latin typeface="+mj-lt"/>
                <a:cs typeface="Century Gothic"/>
              </a:rPr>
              <a:t> </a:t>
            </a:r>
            <a:r>
              <a:rPr lang="ru-RU" sz="1800" i="1" dirty="0">
                <a:solidFill>
                  <a:srgbClr val="FF6699"/>
                </a:solidFill>
                <a:latin typeface="+mj-lt"/>
                <a:cs typeface="Century Gothic"/>
              </a:rPr>
              <a:t>другие</a:t>
            </a:r>
            <a:r>
              <a:rPr lang="ru-RU" sz="1800" i="1" spc="-40" dirty="0">
                <a:solidFill>
                  <a:srgbClr val="FF6699"/>
                </a:solidFill>
                <a:latin typeface="+mj-lt"/>
                <a:cs typeface="Century Gothic"/>
              </a:rPr>
              <a:t> </a:t>
            </a:r>
            <a:r>
              <a:rPr lang="ru-RU" sz="1800" i="1" spc="-10" dirty="0">
                <a:solidFill>
                  <a:srgbClr val="FF6699"/>
                </a:solidFill>
                <a:latin typeface="+mj-lt"/>
                <a:cs typeface="Century Gothic"/>
              </a:rPr>
              <a:t>доходы, </a:t>
            </a:r>
            <a:r>
              <a:rPr lang="ru-RU" sz="1800" i="1" dirty="0">
                <a:solidFill>
                  <a:srgbClr val="FF6699"/>
                </a:solidFill>
                <a:latin typeface="+mj-lt"/>
                <a:cs typeface="Century Gothic"/>
              </a:rPr>
              <a:t>представлять</a:t>
            </a:r>
            <a:r>
              <a:rPr lang="ru-RU" sz="1800" i="1" spc="-45" dirty="0">
                <a:solidFill>
                  <a:srgbClr val="FF6699"/>
                </a:solidFill>
                <a:latin typeface="+mj-lt"/>
                <a:cs typeface="Century Gothic"/>
              </a:rPr>
              <a:t> </a:t>
            </a:r>
            <a:r>
              <a:rPr lang="ru-RU" sz="1800" i="1" dirty="0">
                <a:solidFill>
                  <a:srgbClr val="FF6699"/>
                </a:solidFill>
                <a:latin typeface="+mj-lt"/>
                <a:cs typeface="Century Gothic"/>
              </a:rPr>
              <a:t>свои</a:t>
            </a:r>
            <a:r>
              <a:rPr lang="ru-RU" sz="1800" i="1" spc="-45" dirty="0">
                <a:solidFill>
                  <a:srgbClr val="FF6699"/>
                </a:solidFill>
                <a:latin typeface="+mj-lt"/>
                <a:cs typeface="Century Gothic"/>
              </a:rPr>
              <a:t> </a:t>
            </a:r>
            <a:r>
              <a:rPr lang="ru-RU" sz="1800" i="1" dirty="0">
                <a:solidFill>
                  <a:srgbClr val="FF6699"/>
                </a:solidFill>
                <a:latin typeface="+mj-lt"/>
                <a:cs typeface="Century Gothic"/>
              </a:rPr>
              <a:t>интересы</a:t>
            </a:r>
            <a:r>
              <a:rPr lang="ru-RU" sz="1800" i="1" spc="-55" dirty="0">
                <a:solidFill>
                  <a:srgbClr val="FF6699"/>
                </a:solidFill>
                <a:latin typeface="+mj-lt"/>
                <a:cs typeface="Century Gothic"/>
              </a:rPr>
              <a:t> </a:t>
            </a:r>
            <a:r>
              <a:rPr lang="ru-RU" sz="1800" i="1" dirty="0">
                <a:solidFill>
                  <a:srgbClr val="FF6699"/>
                </a:solidFill>
                <a:latin typeface="+mj-lt"/>
                <a:cs typeface="Century Gothic"/>
              </a:rPr>
              <a:t>в</a:t>
            </a:r>
            <a:r>
              <a:rPr lang="ru-RU" sz="1800" i="1" spc="-50" dirty="0">
                <a:solidFill>
                  <a:srgbClr val="FF6699"/>
                </a:solidFill>
                <a:latin typeface="+mj-lt"/>
                <a:cs typeface="Century Gothic"/>
              </a:rPr>
              <a:t> </a:t>
            </a:r>
            <a:r>
              <a:rPr lang="ru-RU" sz="1800" i="1" dirty="0">
                <a:solidFill>
                  <a:srgbClr val="FF6699"/>
                </a:solidFill>
                <a:latin typeface="+mj-lt"/>
                <a:cs typeface="Century Gothic"/>
              </a:rPr>
              <a:t>суде</a:t>
            </a:r>
            <a:r>
              <a:rPr lang="ru-RU" sz="1800" i="1" spc="-35" dirty="0">
                <a:solidFill>
                  <a:srgbClr val="FF6699"/>
                </a:solidFill>
                <a:latin typeface="+mj-lt"/>
                <a:cs typeface="Century Gothic"/>
              </a:rPr>
              <a:t> </a:t>
            </a:r>
            <a:r>
              <a:rPr lang="ru-RU" sz="1800" i="1" dirty="0">
                <a:solidFill>
                  <a:srgbClr val="FF6699"/>
                </a:solidFill>
                <a:latin typeface="+mj-lt"/>
                <a:cs typeface="Century Gothic"/>
              </a:rPr>
              <a:t>или</a:t>
            </a:r>
            <a:r>
              <a:rPr lang="ru-RU" sz="1800" i="1" spc="-55" dirty="0">
                <a:solidFill>
                  <a:srgbClr val="FF6699"/>
                </a:solidFill>
                <a:latin typeface="+mj-lt"/>
                <a:cs typeface="Century Gothic"/>
              </a:rPr>
              <a:t> </a:t>
            </a:r>
            <a:r>
              <a:rPr lang="ru-RU" sz="1800" i="1" dirty="0">
                <a:solidFill>
                  <a:srgbClr val="FF6699"/>
                </a:solidFill>
                <a:latin typeface="+mj-lt"/>
                <a:cs typeface="Century Gothic"/>
              </a:rPr>
              <a:t>других</a:t>
            </a:r>
            <a:r>
              <a:rPr lang="ru-RU" sz="1800" i="1" spc="-40" dirty="0">
                <a:solidFill>
                  <a:srgbClr val="FF6699"/>
                </a:solidFill>
                <a:latin typeface="+mj-lt"/>
                <a:cs typeface="Century Gothic"/>
              </a:rPr>
              <a:t> </a:t>
            </a:r>
            <a:r>
              <a:rPr lang="ru-RU" sz="1800" i="1" dirty="0">
                <a:solidFill>
                  <a:srgbClr val="FF6699"/>
                </a:solidFill>
                <a:latin typeface="+mj-lt"/>
                <a:cs typeface="Century Gothic"/>
              </a:rPr>
              <a:t>органах</a:t>
            </a:r>
            <a:r>
              <a:rPr lang="ru-RU" sz="1800" i="1" spc="-55" dirty="0">
                <a:solidFill>
                  <a:srgbClr val="FF6699"/>
                </a:solidFill>
                <a:latin typeface="+mj-lt"/>
                <a:cs typeface="Century Gothic"/>
              </a:rPr>
              <a:t> </a:t>
            </a:r>
            <a:r>
              <a:rPr lang="ru-RU" sz="1800" i="1" spc="-50" dirty="0" smtClean="0">
                <a:solidFill>
                  <a:srgbClr val="FF6699"/>
                </a:solidFill>
                <a:latin typeface="+mj-lt"/>
                <a:cs typeface="Century Gothic"/>
              </a:rPr>
              <a:t>и </a:t>
            </a:r>
            <a:r>
              <a:rPr lang="ru-RU" sz="1800" i="1" spc="-10" dirty="0" smtClean="0">
                <a:solidFill>
                  <a:srgbClr val="FF6699"/>
                </a:solidFill>
                <a:latin typeface="+mj-lt"/>
                <a:cs typeface="Century Gothic"/>
              </a:rPr>
              <a:t>организациях, </a:t>
            </a:r>
            <a:r>
              <a:rPr lang="ru-RU" sz="1800" i="1" dirty="0" smtClean="0">
                <a:solidFill>
                  <a:srgbClr val="FF6699"/>
                </a:solidFill>
                <a:latin typeface="+mj-lt"/>
                <a:cs typeface="Century Gothic"/>
              </a:rPr>
              <a:t>вступать</a:t>
            </a:r>
            <a:r>
              <a:rPr lang="ru-RU" sz="1800" i="1" spc="-35" dirty="0" smtClean="0">
                <a:solidFill>
                  <a:srgbClr val="FF6699"/>
                </a:solidFill>
                <a:latin typeface="+mj-lt"/>
                <a:cs typeface="Century Gothic"/>
              </a:rPr>
              <a:t> </a:t>
            </a:r>
            <a:r>
              <a:rPr lang="ru-RU" sz="1800" i="1" dirty="0">
                <a:solidFill>
                  <a:srgbClr val="FF6699"/>
                </a:solidFill>
                <a:latin typeface="+mj-lt"/>
                <a:cs typeface="Century Gothic"/>
              </a:rPr>
              <a:t>в</a:t>
            </a:r>
            <a:r>
              <a:rPr lang="ru-RU" sz="1800" i="1" spc="-55" dirty="0">
                <a:solidFill>
                  <a:srgbClr val="FF6699"/>
                </a:solidFill>
                <a:latin typeface="+mj-lt"/>
                <a:cs typeface="Century Gothic"/>
              </a:rPr>
              <a:t> </a:t>
            </a:r>
            <a:r>
              <a:rPr lang="ru-RU" sz="1800" i="1" dirty="0">
                <a:solidFill>
                  <a:srgbClr val="FF6699"/>
                </a:solidFill>
                <a:latin typeface="+mj-lt"/>
                <a:cs typeface="Century Gothic"/>
              </a:rPr>
              <a:t>брак,</a:t>
            </a:r>
            <a:r>
              <a:rPr lang="ru-RU" sz="1800" i="1" spc="-25" dirty="0">
                <a:solidFill>
                  <a:srgbClr val="FF6699"/>
                </a:solidFill>
                <a:latin typeface="+mj-lt"/>
                <a:cs typeface="Century Gothic"/>
              </a:rPr>
              <a:t> </a:t>
            </a:r>
            <a:r>
              <a:rPr lang="ru-RU" sz="1800" i="1" dirty="0">
                <a:solidFill>
                  <a:srgbClr val="FF6699"/>
                </a:solidFill>
                <a:latin typeface="+mj-lt"/>
                <a:cs typeface="Century Gothic"/>
              </a:rPr>
              <a:t>участвовать</a:t>
            </a:r>
            <a:r>
              <a:rPr lang="ru-RU" sz="1800" i="1" spc="-55" dirty="0">
                <a:solidFill>
                  <a:srgbClr val="FF6699"/>
                </a:solidFill>
                <a:latin typeface="+mj-lt"/>
                <a:cs typeface="Century Gothic"/>
              </a:rPr>
              <a:t> </a:t>
            </a:r>
            <a:r>
              <a:rPr lang="ru-RU" sz="1800" i="1" dirty="0">
                <a:solidFill>
                  <a:srgbClr val="FF6699"/>
                </a:solidFill>
                <a:latin typeface="+mj-lt"/>
                <a:cs typeface="Century Gothic"/>
              </a:rPr>
              <a:t>в</a:t>
            </a:r>
            <a:r>
              <a:rPr lang="ru-RU" sz="1800" i="1" spc="-40" dirty="0">
                <a:solidFill>
                  <a:srgbClr val="FF6699"/>
                </a:solidFill>
                <a:latin typeface="+mj-lt"/>
                <a:cs typeface="Century Gothic"/>
              </a:rPr>
              <a:t> </a:t>
            </a:r>
            <a:r>
              <a:rPr lang="ru-RU" sz="1800" i="1" dirty="0">
                <a:solidFill>
                  <a:srgbClr val="FF6699"/>
                </a:solidFill>
                <a:latin typeface="+mj-lt"/>
                <a:cs typeface="Century Gothic"/>
              </a:rPr>
              <a:t>выборах</a:t>
            </a:r>
            <a:r>
              <a:rPr lang="ru-RU" sz="1800" i="1" spc="-60" dirty="0">
                <a:solidFill>
                  <a:srgbClr val="FF6699"/>
                </a:solidFill>
                <a:latin typeface="+mj-lt"/>
                <a:cs typeface="Century Gothic"/>
              </a:rPr>
              <a:t> </a:t>
            </a:r>
            <a:r>
              <a:rPr lang="ru-RU" sz="1800" i="1" dirty="0">
                <a:solidFill>
                  <a:srgbClr val="FF6699"/>
                </a:solidFill>
                <a:latin typeface="+mj-lt"/>
                <a:cs typeface="Century Gothic"/>
              </a:rPr>
              <a:t>и</a:t>
            </a:r>
            <a:r>
              <a:rPr lang="ru-RU" sz="1800" i="1" spc="-45" dirty="0">
                <a:solidFill>
                  <a:srgbClr val="FF6699"/>
                </a:solidFill>
                <a:latin typeface="+mj-lt"/>
                <a:cs typeface="Century Gothic"/>
              </a:rPr>
              <a:t> </a:t>
            </a:r>
            <a:r>
              <a:rPr lang="ru-RU" sz="1800" i="1" dirty="0">
                <a:solidFill>
                  <a:srgbClr val="FF6699"/>
                </a:solidFill>
                <a:latin typeface="+mj-lt"/>
                <a:cs typeface="Century Gothic"/>
              </a:rPr>
              <a:t>многое</a:t>
            </a:r>
            <a:r>
              <a:rPr lang="ru-RU" sz="1800" i="1" spc="-40" dirty="0">
                <a:solidFill>
                  <a:srgbClr val="FF6699"/>
                </a:solidFill>
                <a:latin typeface="+mj-lt"/>
                <a:cs typeface="Century Gothic"/>
              </a:rPr>
              <a:t> </a:t>
            </a:r>
            <a:r>
              <a:rPr lang="ru-RU" sz="1800" i="1" spc="-10" dirty="0">
                <a:solidFill>
                  <a:srgbClr val="FF6699"/>
                </a:solidFill>
                <a:latin typeface="+mj-lt"/>
                <a:cs typeface="Century Gothic"/>
              </a:rPr>
              <a:t>другое.</a:t>
            </a:r>
            <a:endParaRPr lang="ru-RU" sz="1800" i="1" dirty="0">
              <a:solidFill>
                <a:srgbClr val="FF6699"/>
              </a:solidFill>
              <a:latin typeface="+mj-lt"/>
              <a:cs typeface="Century Gothic"/>
            </a:endParaRP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4764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447800"/>
          </a:xfrm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200" dirty="0">
                <a:solidFill>
                  <a:srgbClr val="FFC000"/>
                </a:solidFill>
              </a:rPr>
              <a:t>Попечительство</a:t>
            </a:r>
            <a:r>
              <a:rPr lang="ru-RU" sz="3200" spc="-85" dirty="0">
                <a:solidFill>
                  <a:srgbClr val="FFC000"/>
                </a:solidFill>
              </a:rPr>
              <a:t> </a:t>
            </a:r>
            <a:r>
              <a:rPr lang="ru-RU" sz="3200" dirty="0">
                <a:solidFill>
                  <a:srgbClr val="FFC000"/>
                </a:solidFill>
              </a:rPr>
              <a:t>устанавливается</a:t>
            </a:r>
            <a:r>
              <a:rPr lang="ru-RU" sz="3200" spc="-50" dirty="0">
                <a:solidFill>
                  <a:srgbClr val="FFC000"/>
                </a:solidFill>
              </a:rPr>
              <a:t> </a:t>
            </a:r>
            <a:r>
              <a:rPr lang="ru-RU" sz="3200" dirty="0">
                <a:solidFill>
                  <a:srgbClr val="FFC000"/>
                </a:solidFill>
              </a:rPr>
              <a:t>над</a:t>
            </a:r>
            <a:r>
              <a:rPr lang="ru-RU" sz="3200" spc="-30" dirty="0">
                <a:solidFill>
                  <a:srgbClr val="FFC000"/>
                </a:solidFill>
              </a:rPr>
              <a:t> </a:t>
            </a:r>
            <a:r>
              <a:rPr lang="ru-RU" sz="3200" spc="-10" dirty="0" smtClean="0">
                <a:solidFill>
                  <a:srgbClr val="FFC000"/>
                </a:solidFill>
              </a:rPr>
              <a:t>гражданами, ограниченными</a:t>
            </a:r>
            <a:r>
              <a:rPr lang="ru-RU" sz="3200" spc="-65" dirty="0" smtClean="0">
                <a:solidFill>
                  <a:srgbClr val="FFC000"/>
                </a:solidFill>
              </a:rPr>
              <a:t> </a:t>
            </a:r>
            <a:r>
              <a:rPr lang="ru-RU" sz="3200" dirty="0">
                <a:solidFill>
                  <a:srgbClr val="FFC000"/>
                </a:solidFill>
              </a:rPr>
              <a:t>судом</a:t>
            </a:r>
            <a:r>
              <a:rPr lang="ru-RU" sz="3200" spc="-50" dirty="0">
                <a:solidFill>
                  <a:srgbClr val="FFC000"/>
                </a:solidFill>
              </a:rPr>
              <a:t> </a:t>
            </a:r>
            <a:r>
              <a:rPr lang="ru-RU" sz="3200" dirty="0">
                <a:solidFill>
                  <a:srgbClr val="FFC000"/>
                </a:solidFill>
              </a:rPr>
              <a:t>в</a:t>
            </a:r>
            <a:r>
              <a:rPr lang="ru-RU" sz="3200" spc="-55" dirty="0">
                <a:solidFill>
                  <a:srgbClr val="FFC000"/>
                </a:solidFill>
              </a:rPr>
              <a:t> </a:t>
            </a:r>
            <a:r>
              <a:rPr lang="ru-RU" sz="3200" spc="-10" dirty="0">
                <a:solidFill>
                  <a:srgbClr val="FFC000"/>
                </a:solidFill>
              </a:rPr>
              <a:t>дееспособности.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828" y="2492896"/>
            <a:ext cx="10369152" cy="36793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095"/>
              </a:spcBef>
              <a:buNone/>
            </a:pPr>
            <a:r>
              <a:rPr lang="ru-RU" dirty="0" smtClean="0">
                <a:solidFill>
                  <a:srgbClr val="FFFF00"/>
                </a:solidFill>
                <a:cs typeface="Century Gothic"/>
              </a:rPr>
              <a:t>Гражданин может</a:t>
            </a:r>
            <a:r>
              <a:rPr lang="ru-RU" spc="-45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быть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ограничен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дееспособности</a:t>
            </a:r>
            <a:r>
              <a:rPr lang="ru-RU" spc="-50" dirty="0" smtClean="0">
                <a:solidFill>
                  <a:srgbClr val="FFFF00"/>
                </a:solidFill>
                <a:cs typeface="Century Gothic"/>
              </a:rPr>
              <a:t>: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12700" marR="626110" indent="0">
              <a:lnSpc>
                <a:spcPct val="100000"/>
              </a:lnSpc>
              <a:spcBef>
                <a:spcPts val="994"/>
              </a:spcBef>
              <a:buNone/>
              <a:tabLst>
                <a:tab pos="419100" algn="l"/>
              </a:tabLst>
            </a:pPr>
            <a:r>
              <a:rPr lang="ru-RU" dirty="0" smtClean="0">
                <a:solidFill>
                  <a:srgbClr val="FFFF00"/>
                </a:solidFill>
                <a:cs typeface="Century Gothic"/>
              </a:rPr>
              <a:t>вследствие</a:t>
            </a:r>
            <a:r>
              <a:rPr lang="ru-RU" spc="-8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злоупотребления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спиртными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напитками,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наркотическими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средствами,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психотропными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веществами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,</a:t>
            </a:r>
            <a:r>
              <a:rPr lang="ru-RU" spc="-2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их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аналогами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ставящий свою</a:t>
            </a:r>
            <a:r>
              <a:rPr lang="ru-RU" spc="-6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семью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тяжелое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материальное</a:t>
            </a:r>
            <a:r>
              <a:rPr lang="ru-RU" spc="-11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положение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;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12700" marR="5080" indent="0">
              <a:lnSpc>
                <a:spcPct val="100000"/>
              </a:lnSpc>
              <a:spcBef>
                <a:spcPts val="1000"/>
              </a:spcBef>
              <a:buNone/>
              <a:tabLst>
                <a:tab pos="354965" algn="l"/>
              </a:tabLst>
            </a:pPr>
            <a:r>
              <a:rPr lang="ru-RU" dirty="0" smtClean="0">
                <a:solidFill>
                  <a:srgbClr val="FFFF00"/>
                </a:solidFill>
                <a:cs typeface="Century Gothic"/>
              </a:rPr>
              <a:t>гражданин,</a:t>
            </a:r>
            <a:r>
              <a:rPr lang="ru-RU" spc="-35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у</a:t>
            </a:r>
            <a:r>
              <a:rPr lang="ru-RU" spc="-4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которого</a:t>
            </a:r>
            <a:r>
              <a:rPr lang="ru-RU" spc="-4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вследствие</a:t>
            </a:r>
            <a:r>
              <a:rPr lang="ru-RU" spc="-35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психического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расстройства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(заболевания)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ограниченна</a:t>
            </a:r>
            <a:r>
              <a:rPr lang="ru-RU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способность</a:t>
            </a:r>
            <a:r>
              <a:rPr lang="ru-RU" spc="-8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понимать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значение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своих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действий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или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руководить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20" dirty="0">
                <a:solidFill>
                  <a:srgbClr val="FFFF00"/>
                </a:solidFill>
                <a:cs typeface="Century Gothic"/>
              </a:rPr>
              <a:t>ими.</a:t>
            </a:r>
            <a:endParaRPr lang="ru-RU" dirty="0">
              <a:solidFill>
                <a:srgbClr val="FFFF00"/>
              </a:solidFill>
              <a:cs typeface="Century Gothic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33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spc="-10" dirty="0">
                <a:solidFill>
                  <a:srgbClr val="FFC000"/>
                </a:solidFill>
                <a:latin typeface="+mn-lt"/>
              </a:rPr>
              <a:t>Попечители:</a:t>
            </a:r>
            <a:endParaRPr lang="ru-RU" sz="54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772" y="1828800"/>
            <a:ext cx="11377264" cy="43434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ts val="2935"/>
              </a:lnSpc>
              <a:buNone/>
            </a:pPr>
            <a:r>
              <a:rPr lang="ru-RU" spc="-10" dirty="0" smtClean="0">
                <a:solidFill>
                  <a:srgbClr val="FFFF00"/>
                </a:solidFill>
                <a:latin typeface="Century Gothic"/>
                <a:cs typeface="Century Gothic"/>
              </a:rPr>
              <a:t>назначаются</a:t>
            </a:r>
            <a:r>
              <a:rPr lang="ru-RU" spc="-5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в</a:t>
            </a:r>
            <a:r>
              <a:rPr lang="ru-RU" spc="-3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порядке,</a:t>
            </a:r>
            <a:r>
              <a:rPr lang="ru-RU" spc="-10" dirty="0">
                <a:solidFill>
                  <a:srgbClr val="FFFF00"/>
                </a:solidFill>
                <a:latin typeface="Century Gothic"/>
                <a:cs typeface="Century Gothic"/>
              </a:rPr>
              <a:t> установленном законодательством,</a:t>
            </a:r>
            <a:r>
              <a:rPr lang="ru-RU" spc="2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и</a:t>
            </a:r>
            <a:r>
              <a:rPr lang="ru-RU" spc="-3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latin typeface="Century Gothic"/>
                <a:cs typeface="Century Gothic"/>
              </a:rPr>
              <a:t>выступают</a:t>
            </a:r>
            <a:endParaRPr lang="ru-RU" dirty="0">
              <a:solidFill>
                <a:srgbClr val="FFFF00"/>
              </a:solidFill>
              <a:latin typeface="Century Gothic"/>
              <a:cs typeface="Century Gothic"/>
            </a:endParaRPr>
          </a:p>
          <a:p>
            <a:pPr marL="0" marR="137160" indent="0" algn="just">
              <a:lnSpc>
                <a:spcPct val="100000"/>
              </a:lnSpc>
              <a:spcBef>
                <a:spcPts val="30"/>
              </a:spcBef>
              <a:buNone/>
            </a:pP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в</a:t>
            </a:r>
            <a:r>
              <a:rPr lang="ru-RU" spc="-7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защиту</a:t>
            </a:r>
            <a:r>
              <a:rPr lang="ru-RU" spc="-6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прав</a:t>
            </a:r>
            <a:r>
              <a:rPr lang="ru-RU" spc="-5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и</a:t>
            </a:r>
            <a:r>
              <a:rPr lang="ru-RU" spc="-6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интересов</a:t>
            </a:r>
            <a:r>
              <a:rPr lang="ru-RU" spc="-4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подопечных</a:t>
            </a:r>
            <a:r>
              <a:rPr lang="ru-RU" spc="-3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в</a:t>
            </a:r>
            <a:r>
              <a:rPr lang="ru-RU" spc="-7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отношениях</a:t>
            </a:r>
            <a:r>
              <a:rPr lang="ru-RU" spc="-2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с</a:t>
            </a:r>
            <a:r>
              <a:rPr lang="ru-RU" spc="-6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любыми</a:t>
            </a:r>
            <a:r>
              <a:rPr lang="ru-RU" spc="-5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лицами</a:t>
            </a:r>
            <a:r>
              <a:rPr lang="ru-RU" spc="-4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spc="-50" dirty="0">
                <a:solidFill>
                  <a:srgbClr val="FFFF00"/>
                </a:solidFill>
                <a:latin typeface="Century Gothic"/>
                <a:cs typeface="Century Gothic"/>
              </a:rPr>
              <a:t>и </a:t>
            </a:r>
            <a:r>
              <a:rPr lang="ru-RU" spc="-10" dirty="0">
                <a:solidFill>
                  <a:srgbClr val="FFFF00"/>
                </a:solidFill>
                <a:latin typeface="Century Gothic"/>
                <a:cs typeface="Century Gothic"/>
              </a:rPr>
              <a:t>организациями,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в</a:t>
            </a:r>
            <a:r>
              <a:rPr lang="ru-RU" spc="-6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том</a:t>
            </a:r>
            <a:r>
              <a:rPr lang="ru-RU" spc="-3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числе</a:t>
            </a:r>
            <a:r>
              <a:rPr lang="ru-RU" spc="-2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в</a:t>
            </a:r>
            <a:r>
              <a:rPr lang="ru-RU" spc="-6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судах,</a:t>
            </a:r>
            <a:r>
              <a:rPr lang="ru-RU" spc="-3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без</a:t>
            </a:r>
            <a:r>
              <a:rPr lang="ru-RU" spc="-6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специального</a:t>
            </a:r>
            <a:r>
              <a:rPr lang="ru-RU" spc="-2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latin typeface="Century Gothic"/>
                <a:cs typeface="Century Gothic"/>
              </a:rPr>
              <a:t>полномочия;</a:t>
            </a:r>
            <a:endParaRPr lang="ru-RU" dirty="0">
              <a:solidFill>
                <a:srgbClr val="FFFF00"/>
              </a:solidFill>
              <a:latin typeface="Century Gothic"/>
              <a:cs typeface="Century Gothic"/>
            </a:endParaRPr>
          </a:p>
          <a:p>
            <a:pPr marL="0" marR="5080" indent="0" algn="just">
              <a:lnSpc>
                <a:spcPct val="100000"/>
              </a:lnSpc>
              <a:spcBef>
                <a:spcPts val="2280"/>
              </a:spcBef>
              <a:buNone/>
            </a:pPr>
            <a:r>
              <a:rPr lang="ru-RU" dirty="0" smtClean="0">
                <a:solidFill>
                  <a:srgbClr val="FFFF00"/>
                </a:solidFill>
                <a:latin typeface="Century Gothic"/>
                <a:cs typeface="Century Gothic"/>
              </a:rPr>
              <a:t>дают</a:t>
            </a:r>
            <a:r>
              <a:rPr lang="ru-RU" spc="-75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согласие</a:t>
            </a:r>
            <a:r>
              <a:rPr lang="ru-RU" spc="-4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на</a:t>
            </a:r>
            <a:r>
              <a:rPr lang="ru-RU" spc="-7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получение</a:t>
            </a:r>
            <a:r>
              <a:rPr lang="ru-RU" spc="-3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этими</a:t>
            </a:r>
            <a:r>
              <a:rPr lang="ru-RU" spc="-4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лицами</a:t>
            </a:r>
            <a:r>
              <a:rPr lang="ru-RU" spc="-4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latin typeface="Century Gothic"/>
                <a:cs typeface="Century Gothic"/>
              </a:rPr>
              <a:t>причитающихся</a:t>
            </a:r>
            <a:r>
              <a:rPr lang="ru-RU" spc="-2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им</a:t>
            </a:r>
            <a:r>
              <a:rPr lang="ru-RU" spc="-5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latin typeface="Century Gothic"/>
                <a:cs typeface="Century Gothic"/>
              </a:rPr>
              <a:t>платежей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и</a:t>
            </a:r>
            <a:r>
              <a:rPr lang="ru-RU" spc="-8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на</a:t>
            </a:r>
            <a:r>
              <a:rPr lang="ru-RU" spc="-8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распоряжение</a:t>
            </a:r>
            <a:r>
              <a:rPr lang="ru-RU" spc="-5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полученными</a:t>
            </a:r>
            <a:r>
              <a:rPr lang="ru-RU" spc="-5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денежными</a:t>
            </a:r>
            <a:r>
              <a:rPr lang="ru-RU" spc="-7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суммами</a:t>
            </a:r>
            <a:r>
              <a:rPr lang="ru-RU" spc="-5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и</a:t>
            </a:r>
            <a:r>
              <a:rPr lang="ru-RU" spc="-7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spc="-20" dirty="0" smtClean="0">
                <a:solidFill>
                  <a:srgbClr val="FFFF00"/>
                </a:solidFill>
                <a:latin typeface="Century Gothic"/>
                <a:cs typeface="Century Gothic"/>
              </a:rPr>
              <a:t>иным </a:t>
            </a:r>
            <a:r>
              <a:rPr lang="ru-RU" dirty="0" smtClean="0">
                <a:solidFill>
                  <a:srgbClr val="FFFF00"/>
                </a:solidFill>
                <a:latin typeface="Century Gothic"/>
                <a:cs typeface="Century Gothic"/>
              </a:rPr>
              <a:t>имуществом</a:t>
            </a:r>
            <a:r>
              <a:rPr lang="ru-RU" spc="-60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в</a:t>
            </a:r>
            <a:r>
              <a:rPr lang="ru-RU" spc="-9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соответствии</a:t>
            </a:r>
            <a:r>
              <a:rPr lang="ru-RU" spc="-6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с</a:t>
            </a:r>
            <a:r>
              <a:rPr lang="ru-RU" spc="-9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Гражданским</a:t>
            </a:r>
            <a:r>
              <a:rPr lang="ru-RU" spc="-7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кодексом</a:t>
            </a:r>
            <a:r>
              <a:rPr lang="ru-RU" spc="-6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latin typeface="Century Gothic"/>
                <a:cs typeface="Century Gothic"/>
              </a:rPr>
              <a:t>Республики Беларусь;</a:t>
            </a:r>
            <a:endParaRPr lang="ru-RU" dirty="0">
              <a:solidFill>
                <a:srgbClr val="FFFF00"/>
              </a:solidFill>
              <a:latin typeface="Century Gothic"/>
              <a:cs typeface="Century Gothic"/>
            </a:endParaRPr>
          </a:p>
          <a:p>
            <a:pPr marL="0" marR="32384" indent="0" algn="just">
              <a:lnSpc>
                <a:spcPct val="100000"/>
              </a:lnSpc>
              <a:spcBef>
                <a:spcPts val="2280"/>
              </a:spcBef>
              <a:buNone/>
            </a:pPr>
            <a:r>
              <a:rPr lang="ru-RU" dirty="0" smtClean="0">
                <a:solidFill>
                  <a:srgbClr val="FFFF00"/>
                </a:solidFill>
                <a:latin typeface="Century Gothic"/>
                <a:cs typeface="Century Gothic"/>
              </a:rPr>
              <a:t>дают</a:t>
            </a:r>
            <a:r>
              <a:rPr lang="ru-RU" spc="-80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согласие</a:t>
            </a:r>
            <a:r>
              <a:rPr lang="ru-RU" spc="-4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на</a:t>
            </a:r>
            <a:r>
              <a:rPr lang="ru-RU" spc="-6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совершение</a:t>
            </a:r>
            <a:r>
              <a:rPr lang="ru-RU" spc="-4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тех</a:t>
            </a:r>
            <a:r>
              <a:rPr lang="ru-RU" spc="-7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сделок,</a:t>
            </a:r>
            <a:r>
              <a:rPr lang="ru-RU" spc="-5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которые</a:t>
            </a:r>
            <a:r>
              <a:rPr lang="ru-RU" spc="-4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latin typeface="Century Gothic"/>
                <a:cs typeface="Century Gothic"/>
              </a:rPr>
              <a:t>граждане,</a:t>
            </a:r>
            <a:endParaRPr lang="ru-RU" dirty="0">
              <a:solidFill>
                <a:srgbClr val="FFFF00"/>
              </a:solidFill>
              <a:latin typeface="Century Gothic"/>
              <a:cs typeface="Century Gothic"/>
            </a:endParaRPr>
          </a:p>
          <a:p>
            <a:pPr marL="0" marR="36830" indent="0" algn="just">
              <a:lnSpc>
                <a:spcPct val="100000"/>
              </a:lnSpc>
              <a:spcBef>
                <a:spcPts val="5"/>
              </a:spcBef>
              <a:buNone/>
            </a:pP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находящиеся</a:t>
            </a:r>
            <a:r>
              <a:rPr lang="ru-RU" spc="-4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под</a:t>
            </a:r>
            <a:r>
              <a:rPr lang="ru-RU" spc="-6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latin typeface="Century Gothic"/>
                <a:cs typeface="Century Gothic"/>
              </a:rPr>
              <a:t>попечительством,</a:t>
            </a:r>
            <a:r>
              <a:rPr lang="ru-RU" spc="-3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не</a:t>
            </a:r>
            <a:r>
              <a:rPr lang="ru-RU" spc="-7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вправе</a:t>
            </a:r>
            <a:r>
              <a:rPr lang="ru-RU" spc="-7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совершать</a:t>
            </a:r>
            <a:r>
              <a:rPr lang="ru-RU" spc="-4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latin typeface="Century Gothic"/>
                <a:cs typeface="Century Gothic"/>
              </a:rPr>
              <a:t>самостоятельно;</a:t>
            </a:r>
            <a:endParaRPr lang="ru-RU" dirty="0">
              <a:solidFill>
                <a:srgbClr val="FFFF00"/>
              </a:solidFill>
              <a:latin typeface="Century Gothic"/>
              <a:cs typeface="Century Gothic"/>
            </a:endParaRPr>
          </a:p>
          <a:p>
            <a:pPr marL="0" marR="205104" indent="0" algn="just">
              <a:lnSpc>
                <a:spcPct val="100000"/>
              </a:lnSpc>
              <a:spcBef>
                <a:spcPts val="2280"/>
              </a:spcBef>
              <a:buNone/>
            </a:pPr>
            <a:r>
              <a:rPr lang="ru-RU" dirty="0" smtClean="0">
                <a:solidFill>
                  <a:srgbClr val="FFFF00"/>
                </a:solidFill>
                <a:latin typeface="Century Gothic"/>
                <a:cs typeface="Century Gothic"/>
              </a:rPr>
              <a:t>оказывают</a:t>
            </a:r>
            <a:r>
              <a:rPr lang="ru-RU" spc="-65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подопечным</a:t>
            </a:r>
            <a:r>
              <a:rPr lang="ru-RU" spc="-4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содействие</a:t>
            </a:r>
            <a:r>
              <a:rPr lang="ru-RU" spc="-3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в</a:t>
            </a:r>
            <a:r>
              <a:rPr lang="ru-RU" spc="-8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осуществлении</a:t>
            </a:r>
            <a:r>
              <a:rPr lang="ru-RU" spc="-4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ими</a:t>
            </a:r>
            <a:r>
              <a:rPr lang="ru-RU" spc="-6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своих</a:t>
            </a:r>
            <a:r>
              <a:rPr lang="ru-RU" spc="-6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прав</a:t>
            </a:r>
            <a:r>
              <a:rPr lang="ru-RU" spc="-7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spc="-50" dirty="0">
                <a:solidFill>
                  <a:srgbClr val="FFFF00"/>
                </a:solidFill>
                <a:latin typeface="Century Gothic"/>
                <a:cs typeface="Century Gothic"/>
              </a:rPr>
              <a:t>и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исполнении</a:t>
            </a:r>
            <a:r>
              <a:rPr lang="ru-RU" spc="-5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обязанностей,</a:t>
            </a:r>
            <a:r>
              <a:rPr lang="ru-RU" spc="-2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а</a:t>
            </a:r>
            <a:r>
              <a:rPr lang="ru-RU" spc="-7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также</a:t>
            </a:r>
            <a:r>
              <a:rPr lang="ru-RU" spc="-5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охраняют</a:t>
            </a:r>
            <a:r>
              <a:rPr lang="ru-RU" spc="-5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их</a:t>
            </a:r>
            <a:r>
              <a:rPr lang="ru-RU" spc="-7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от</a:t>
            </a:r>
            <a:r>
              <a:rPr lang="ru-RU" spc="-5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latin typeface="Century Gothic"/>
                <a:cs typeface="Century Gothic"/>
              </a:rPr>
              <a:t>злоупотреблений</a:t>
            </a:r>
            <a:r>
              <a:rPr lang="ru-RU" spc="-4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spc="-25" dirty="0">
                <a:solidFill>
                  <a:srgbClr val="FFFF00"/>
                </a:solidFill>
                <a:latin typeface="Century Gothic"/>
                <a:cs typeface="Century Gothic"/>
              </a:rPr>
              <a:t>со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стороны</a:t>
            </a:r>
            <a:r>
              <a:rPr lang="ru-RU" spc="-6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/>
                <a:cs typeface="Century Gothic"/>
              </a:rPr>
              <a:t>третьих</a:t>
            </a:r>
            <a:r>
              <a:rPr lang="ru-RU" spc="-6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ru-RU" spc="-20" dirty="0">
                <a:solidFill>
                  <a:srgbClr val="FFFF00"/>
                </a:solidFill>
                <a:latin typeface="Century Gothic"/>
                <a:cs typeface="Century Gothic"/>
              </a:rPr>
              <a:t>лиц.</a:t>
            </a:r>
            <a:endParaRPr lang="ru-RU" dirty="0">
              <a:solidFill>
                <a:srgbClr val="FFFF00"/>
              </a:solidFill>
              <a:latin typeface="Century Gothic"/>
              <a:cs typeface="Century Gothic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74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Ограниченный</a:t>
            </a:r>
            <a:r>
              <a:rPr lang="ru-RU" spc="-70" dirty="0">
                <a:solidFill>
                  <a:srgbClr val="FFC000"/>
                </a:solidFill>
              </a:rPr>
              <a:t> </a:t>
            </a:r>
            <a:r>
              <a:rPr lang="ru-RU" dirty="0">
                <a:solidFill>
                  <a:srgbClr val="FFC000"/>
                </a:solidFill>
              </a:rPr>
              <a:t>в</a:t>
            </a:r>
            <a:r>
              <a:rPr lang="ru-RU" spc="-30" dirty="0">
                <a:solidFill>
                  <a:srgbClr val="FFC000"/>
                </a:solidFill>
              </a:rPr>
              <a:t> </a:t>
            </a:r>
            <a:r>
              <a:rPr lang="ru-RU" spc="-10" dirty="0">
                <a:solidFill>
                  <a:srgbClr val="FFC000"/>
                </a:solidFill>
              </a:rPr>
              <a:t>дееспособности гражданин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2" y="2060848"/>
            <a:ext cx="4368552" cy="4797152"/>
          </a:xfrm>
        </p:spPr>
        <p:txBody>
          <a:bodyPr>
            <a:normAutofit fontScale="70000" lnSpcReduction="20000"/>
          </a:bodyPr>
          <a:lstStyle/>
          <a:p>
            <a:pPr marL="362585" marR="5080" indent="0" algn="ctr">
              <a:lnSpc>
                <a:spcPct val="100000"/>
              </a:lnSpc>
              <a:spcBef>
                <a:spcPts val="105"/>
              </a:spcBef>
              <a:buNone/>
            </a:pPr>
            <a:r>
              <a:rPr lang="ru-RU" sz="2900" dirty="0">
                <a:solidFill>
                  <a:srgbClr val="FF0000"/>
                </a:solidFill>
                <a:latin typeface="Franklin Gothic Heavy" panose="020B0903020102020204" pitchFamily="34" charset="0"/>
                <a:cs typeface="Century Gothic"/>
              </a:rPr>
              <a:t>вследствие</a:t>
            </a:r>
            <a:r>
              <a:rPr lang="ru-RU" sz="2900" spc="-70" dirty="0">
                <a:solidFill>
                  <a:srgbClr val="FF0000"/>
                </a:solidFill>
                <a:latin typeface="Franklin Gothic Heavy" panose="020B0903020102020204" pitchFamily="34" charset="0"/>
                <a:cs typeface="Century Gothic"/>
              </a:rPr>
              <a:t> </a:t>
            </a:r>
            <a:r>
              <a:rPr lang="ru-RU" sz="2900" dirty="0">
                <a:solidFill>
                  <a:srgbClr val="FF0000"/>
                </a:solidFill>
                <a:latin typeface="Franklin Gothic Heavy" panose="020B0903020102020204" pitchFamily="34" charset="0"/>
                <a:cs typeface="Century Gothic"/>
              </a:rPr>
              <a:t>злоупотребления</a:t>
            </a:r>
            <a:r>
              <a:rPr lang="ru-RU" sz="2900" spc="-65" dirty="0">
                <a:solidFill>
                  <a:srgbClr val="FF0000"/>
                </a:solidFill>
                <a:latin typeface="Franklin Gothic Heavy" panose="020B0903020102020204" pitchFamily="34" charset="0"/>
                <a:cs typeface="Century Gothic"/>
              </a:rPr>
              <a:t> </a:t>
            </a:r>
            <a:r>
              <a:rPr lang="ru-RU" sz="2900" spc="-10" dirty="0">
                <a:solidFill>
                  <a:srgbClr val="FF0000"/>
                </a:solidFill>
                <a:latin typeface="Franklin Gothic Heavy" panose="020B0903020102020204" pitchFamily="34" charset="0"/>
                <a:cs typeface="Century Gothic"/>
              </a:rPr>
              <a:t>спиртными </a:t>
            </a:r>
            <a:r>
              <a:rPr lang="ru-RU" sz="2900" dirty="0">
                <a:solidFill>
                  <a:srgbClr val="FF0000"/>
                </a:solidFill>
                <a:latin typeface="Franklin Gothic Heavy" panose="020B0903020102020204" pitchFamily="34" charset="0"/>
                <a:cs typeface="Century Gothic"/>
              </a:rPr>
              <a:t>напитками,</a:t>
            </a:r>
            <a:r>
              <a:rPr lang="ru-RU" sz="2900" spc="-40" dirty="0">
                <a:solidFill>
                  <a:srgbClr val="FF0000"/>
                </a:solidFill>
                <a:latin typeface="Franklin Gothic Heavy" panose="020B0903020102020204" pitchFamily="34" charset="0"/>
                <a:cs typeface="Century Gothic"/>
              </a:rPr>
              <a:t> </a:t>
            </a:r>
            <a:r>
              <a:rPr lang="ru-RU" sz="2900" dirty="0">
                <a:solidFill>
                  <a:srgbClr val="FF0000"/>
                </a:solidFill>
                <a:latin typeface="Franklin Gothic Heavy" panose="020B0903020102020204" pitchFamily="34" charset="0"/>
                <a:cs typeface="Century Gothic"/>
              </a:rPr>
              <a:t>наркотическими</a:t>
            </a:r>
            <a:r>
              <a:rPr lang="ru-RU" sz="2900" spc="-60" dirty="0">
                <a:solidFill>
                  <a:srgbClr val="FF0000"/>
                </a:solidFill>
                <a:latin typeface="Franklin Gothic Heavy" panose="020B0903020102020204" pitchFamily="34" charset="0"/>
                <a:cs typeface="Century Gothic"/>
              </a:rPr>
              <a:t> </a:t>
            </a:r>
            <a:r>
              <a:rPr lang="ru-RU" sz="2900" spc="-10" dirty="0">
                <a:solidFill>
                  <a:srgbClr val="FF0000"/>
                </a:solidFill>
                <a:latin typeface="Franklin Gothic Heavy" panose="020B0903020102020204" pitchFamily="34" charset="0"/>
                <a:cs typeface="Century Gothic"/>
              </a:rPr>
              <a:t>средствами, </a:t>
            </a:r>
            <a:r>
              <a:rPr lang="ru-RU" sz="2900" dirty="0">
                <a:solidFill>
                  <a:srgbClr val="FF0000"/>
                </a:solidFill>
                <a:latin typeface="Franklin Gothic Heavy" panose="020B0903020102020204" pitchFamily="34" charset="0"/>
                <a:cs typeface="Century Gothic"/>
              </a:rPr>
              <a:t>психотропными</a:t>
            </a:r>
            <a:r>
              <a:rPr lang="ru-RU" sz="2900" spc="-70" dirty="0">
                <a:solidFill>
                  <a:srgbClr val="FF0000"/>
                </a:solidFill>
                <a:latin typeface="Franklin Gothic Heavy" panose="020B0903020102020204" pitchFamily="34" charset="0"/>
                <a:cs typeface="Century Gothic"/>
              </a:rPr>
              <a:t> </a:t>
            </a:r>
            <a:r>
              <a:rPr lang="ru-RU" sz="2900" dirty="0">
                <a:solidFill>
                  <a:srgbClr val="FF0000"/>
                </a:solidFill>
                <a:latin typeface="Franklin Gothic Heavy" panose="020B0903020102020204" pitchFamily="34" charset="0"/>
                <a:cs typeface="Century Gothic"/>
              </a:rPr>
              <a:t>веществами,</a:t>
            </a:r>
            <a:r>
              <a:rPr lang="ru-RU" sz="2900" spc="-55" dirty="0">
                <a:solidFill>
                  <a:srgbClr val="FF0000"/>
                </a:solidFill>
                <a:latin typeface="Franklin Gothic Heavy" panose="020B0903020102020204" pitchFamily="34" charset="0"/>
                <a:cs typeface="Century Gothic"/>
              </a:rPr>
              <a:t> </a:t>
            </a:r>
            <a:r>
              <a:rPr lang="ru-RU" sz="2900" spc="-25" dirty="0">
                <a:solidFill>
                  <a:srgbClr val="FF0000"/>
                </a:solidFill>
                <a:latin typeface="Franklin Gothic Heavy" panose="020B0903020102020204" pitchFamily="34" charset="0"/>
                <a:cs typeface="Century Gothic"/>
              </a:rPr>
              <a:t>их </a:t>
            </a:r>
            <a:r>
              <a:rPr lang="ru-RU" sz="2900" spc="-10" dirty="0" smtClean="0">
                <a:solidFill>
                  <a:srgbClr val="FF0000"/>
                </a:solidFill>
                <a:latin typeface="Franklin Gothic Heavy" panose="020B0903020102020204" pitchFamily="34" charset="0"/>
                <a:cs typeface="Century Gothic"/>
              </a:rPr>
              <a:t>аналогами</a:t>
            </a:r>
          </a:p>
          <a:p>
            <a:pPr marL="362585" marR="5080" indent="0" algn="just">
              <a:lnSpc>
                <a:spcPct val="100000"/>
              </a:lnSpc>
              <a:spcBef>
                <a:spcPts val="105"/>
              </a:spcBef>
              <a:buNone/>
            </a:pPr>
            <a:endParaRPr lang="ru-RU" sz="2900" dirty="0">
              <a:latin typeface="Franklin Gothic Heavy" panose="020B0903020102020204" pitchFamily="34" charset="0"/>
              <a:cs typeface="Century Gothic"/>
            </a:endParaRPr>
          </a:p>
          <a:p>
            <a:pPr marL="0" indent="0" algn="just">
              <a:lnSpc>
                <a:spcPct val="100000"/>
              </a:lnSpc>
              <a:spcBef>
                <a:spcPts val="715"/>
              </a:spcBef>
              <a:buNone/>
              <a:tabLst>
                <a:tab pos="354965" algn="l"/>
              </a:tabLst>
            </a:pPr>
            <a:r>
              <a:rPr lang="ru-RU" sz="2800" spc="-50" dirty="0">
                <a:solidFill>
                  <a:srgbClr val="FFFF00"/>
                </a:solidFill>
                <a:latin typeface="Wingdings 3"/>
                <a:cs typeface="Wingdings 3"/>
              </a:rPr>
              <a:t> </a:t>
            </a:r>
            <a:r>
              <a:rPr lang="ru-RU" sz="2900" dirty="0" smtClean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Вправе</a:t>
            </a:r>
            <a:r>
              <a:rPr lang="ru-RU" sz="2900" spc="-15" dirty="0" smtClean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–</a:t>
            </a:r>
            <a:r>
              <a:rPr lang="ru-RU" sz="2900" spc="-20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 </a:t>
            </a:r>
            <a:r>
              <a:rPr lang="ru-RU" sz="2900" spc="-10" dirty="0" smtClean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самостоятельно </a:t>
            </a:r>
            <a:r>
              <a:rPr lang="ru-RU" sz="2900" dirty="0" smtClean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совершать</a:t>
            </a:r>
            <a:r>
              <a:rPr lang="ru-RU" sz="2900" spc="-90" dirty="0" smtClean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мелкие</a:t>
            </a:r>
            <a:r>
              <a:rPr lang="ru-RU" sz="2900" spc="-55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 </a:t>
            </a:r>
            <a:r>
              <a:rPr lang="ru-RU" sz="2900" spc="-10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бытовые сделки.</a:t>
            </a:r>
            <a:endParaRPr lang="ru-RU" sz="2900" dirty="0">
              <a:solidFill>
                <a:srgbClr val="FFFF00"/>
              </a:solidFill>
              <a:latin typeface="Franklin Gothic Heavy" panose="020B0903020102020204" pitchFamily="34" charset="0"/>
              <a:cs typeface="Century Gothic"/>
            </a:endParaRPr>
          </a:p>
          <a:p>
            <a:pPr marL="12700" marR="222250" indent="0" algn="just">
              <a:lnSpc>
                <a:spcPct val="100000"/>
              </a:lnSpc>
              <a:spcBef>
                <a:spcPts val="994"/>
              </a:spcBef>
              <a:buNone/>
              <a:tabLst>
                <a:tab pos="354965" algn="l"/>
              </a:tabLst>
            </a:pPr>
            <a:r>
              <a:rPr lang="ru-RU" sz="3200" spc="-50" dirty="0">
                <a:solidFill>
                  <a:srgbClr val="FFFF00"/>
                </a:solidFill>
                <a:latin typeface="Wingdings 3"/>
                <a:cs typeface="Wingdings 3"/>
              </a:rPr>
              <a:t> </a:t>
            </a:r>
            <a:r>
              <a:rPr lang="ru-RU" sz="2900" dirty="0">
                <a:solidFill>
                  <a:srgbClr val="FFFF00"/>
                </a:solidFill>
                <a:latin typeface="Franklin Gothic Heavy" panose="020B0903020102020204" pitchFamily="34" charset="0"/>
                <a:cs typeface="Times New Roman"/>
              </a:rPr>
              <a:t>	</a:t>
            </a:r>
            <a:r>
              <a:rPr lang="ru-RU" sz="2900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Не</a:t>
            </a:r>
            <a:r>
              <a:rPr lang="ru-RU" sz="2900" spc="-35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вправе</a:t>
            </a:r>
            <a:r>
              <a:rPr lang="ru-RU" sz="2900" spc="-35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–</a:t>
            </a:r>
            <a:r>
              <a:rPr lang="ru-RU" sz="2900" spc="-50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 </a:t>
            </a:r>
            <a:r>
              <a:rPr lang="ru-RU" sz="2900" spc="-50" dirty="0" smtClean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с</a:t>
            </a:r>
            <a:r>
              <a:rPr lang="ru-RU" sz="2900" dirty="0" smtClean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амостоятельно</a:t>
            </a:r>
            <a:r>
              <a:rPr lang="ru-RU" sz="2900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,</a:t>
            </a:r>
            <a:r>
              <a:rPr lang="ru-RU" sz="2900" spc="-35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 </a:t>
            </a:r>
            <a:r>
              <a:rPr lang="ru-RU" sz="2900" spc="-50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а </a:t>
            </a:r>
            <a:r>
              <a:rPr lang="ru-RU" sz="2900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только</a:t>
            </a:r>
            <a:r>
              <a:rPr lang="ru-RU" sz="2900" spc="-40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с</a:t>
            </a:r>
            <a:r>
              <a:rPr lang="ru-RU" sz="2900" spc="-25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согласия</a:t>
            </a:r>
            <a:r>
              <a:rPr lang="ru-RU" sz="2900" spc="-10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 попечителя, </a:t>
            </a:r>
            <a:r>
              <a:rPr lang="ru-RU" sz="2900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совершать</a:t>
            </a:r>
            <a:r>
              <a:rPr lang="ru-RU" sz="2900" spc="-65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другие</a:t>
            </a:r>
            <a:r>
              <a:rPr lang="ru-RU" sz="2900" spc="-45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 </a:t>
            </a:r>
            <a:r>
              <a:rPr lang="ru-RU" sz="2900" spc="-10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сделки, </a:t>
            </a:r>
            <a:r>
              <a:rPr lang="ru-RU" sz="2900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получать</a:t>
            </a:r>
            <a:r>
              <a:rPr lang="ru-RU" sz="2900" spc="-50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заработок,</a:t>
            </a:r>
            <a:r>
              <a:rPr lang="ru-RU" sz="2900" spc="-50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 </a:t>
            </a:r>
            <a:r>
              <a:rPr lang="ru-RU" sz="2900" spc="-10" dirty="0" smtClean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пенсию, </a:t>
            </a:r>
            <a:r>
              <a:rPr lang="ru-RU" sz="2900" dirty="0" smtClean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иные</a:t>
            </a:r>
            <a:r>
              <a:rPr lang="ru-RU" sz="2900" spc="-10" dirty="0" smtClean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доходы</a:t>
            </a:r>
            <a:r>
              <a:rPr lang="ru-RU" sz="2900" spc="-20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 </a:t>
            </a:r>
            <a:r>
              <a:rPr lang="ru-RU" sz="2900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и</a:t>
            </a:r>
            <a:r>
              <a:rPr lang="ru-RU" sz="2900" spc="-30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 </a:t>
            </a:r>
            <a:r>
              <a:rPr lang="ru-RU" sz="2900" spc="-30" dirty="0" smtClean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р</a:t>
            </a:r>
            <a:r>
              <a:rPr lang="ru-RU" sz="2900" spc="-10" dirty="0" smtClean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аспоряжаться </a:t>
            </a:r>
            <a:r>
              <a:rPr lang="ru-RU" sz="2900" spc="-20" dirty="0">
                <a:solidFill>
                  <a:srgbClr val="FFFF00"/>
                </a:solidFill>
                <a:latin typeface="Franklin Gothic Heavy" panose="020B0903020102020204" pitchFamily="34" charset="0"/>
                <a:cs typeface="Century Gothic"/>
              </a:rPr>
              <a:t>ими.</a:t>
            </a:r>
            <a:endParaRPr lang="ru-RU" sz="2900" dirty="0">
              <a:solidFill>
                <a:srgbClr val="FFFF00"/>
              </a:solidFill>
              <a:latin typeface="Franklin Gothic Heavy" panose="020B0903020102020204" pitchFamily="34" charset="0"/>
              <a:cs typeface="Century Gothic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66420" y="1988840"/>
            <a:ext cx="4896544" cy="4186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20520" marR="83185" indent="-1165225">
              <a:lnSpc>
                <a:spcPct val="100000"/>
              </a:lnSpc>
              <a:spcBef>
                <a:spcPts val="105"/>
              </a:spcBef>
            </a:pPr>
            <a:r>
              <a:rPr lang="ru-RU" sz="20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     вследствие</a:t>
            </a:r>
            <a:r>
              <a:rPr lang="ru-RU" sz="2000" spc="-65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психического</a:t>
            </a:r>
            <a:r>
              <a:rPr lang="ru-RU" sz="2000" spc="-75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 ра</a:t>
            </a:r>
            <a:r>
              <a:rPr lang="ru-RU" sz="2000" spc="-1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сстройства (заболевания)</a:t>
            </a: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lang="ru-RU" sz="1600" spc="-10" dirty="0">
              <a:latin typeface="Franklin Gothic Heavy" panose="020B0903020102020204" pitchFamily="34" charset="0"/>
            </a:endParaRPr>
          </a:p>
          <a:p>
            <a:pPr marL="355600" marR="384175" indent="-342900">
              <a:lnSpc>
                <a:spcPts val="1340"/>
              </a:lnSpc>
              <a:tabLst>
                <a:tab pos="354965" algn="l"/>
              </a:tabLst>
            </a:pPr>
            <a:r>
              <a:rPr lang="ru-RU" sz="1600" spc="-50" dirty="0">
                <a:solidFill>
                  <a:srgbClr val="FFFF00"/>
                </a:solidFill>
                <a:latin typeface="Wingdings 3"/>
                <a:cs typeface="Wingdings 3"/>
              </a:rPr>
              <a:t> </a:t>
            </a:r>
            <a:r>
              <a:rPr lang="ru-RU" sz="1600" dirty="0">
                <a:solidFill>
                  <a:srgbClr val="E68711"/>
                </a:solidFill>
                <a:latin typeface="Franklin Gothic Heavy" panose="020B0903020102020204" pitchFamily="34" charset="0"/>
                <a:cs typeface="Times New Roman"/>
              </a:rPr>
              <a:t>	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Вправе</a:t>
            </a:r>
            <a:r>
              <a:rPr lang="ru-RU" sz="1600" spc="-5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–</a:t>
            </a:r>
            <a:r>
              <a:rPr lang="ru-RU" sz="1600" spc="-15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самостоятельно:</a:t>
            </a:r>
            <a:r>
              <a:rPr lang="ru-RU" sz="1600" spc="-6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spc="-1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совершать 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мелкие</a:t>
            </a:r>
            <a:r>
              <a:rPr lang="ru-RU" sz="1600" spc="-3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бытовые</a:t>
            </a:r>
            <a:r>
              <a:rPr lang="ru-RU" sz="1600" spc="-2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сделки;</a:t>
            </a:r>
            <a:r>
              <a:rPr lang="ru-RU" sz="1600" spc="-35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spc="-1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сделки, 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направленные</a:t>
            </a:r>
            <a:r>
              <a:rPr lang="ru-RU" sz="1600" spc="-7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на</a:t>
            </a:r>
            <a:r>
              <a:rPr lang="ru-RU" sz="1600" spc="-35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spc="-1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безвозмездное </a:t>
            </a:r>
            <a:r>
              <a:rPr lang="ru-RU" sz="16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получение</a:t>
            </a:r>
            <a:r>
              <a:rPr lang="ru-RU" sz="1600" spc="-5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выгод,</a:t>
            </a:r>
            <a:r>
              <a:rPr lang="ru-RU" sz="1600" spc="-25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не</a:t>
            </a:r>
            <a:r>
              <a:rPr lang="ru-RU" sz="1600" spc="-1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spc="-1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требующие </a:t>
            </a:r>
            <a:r>
              <a:rPr lang="ru-RU" sz="16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нотариального</a:t>
            </a:r>
            <a:r>
              <a:rPr lang="ru-RU" sz="1600" spc="-5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удостоверения</a:t>
            </a:r>
            <a:r>
              <a:rPr lang="ru-RU" sz="1600" spc="-8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spc="-2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либо </a:t>
            </a:r>
            <a:r>
              <a:rPr lang="ru-RU" sz="16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государственной</a:t>
            </a:r>
            <a:r>
              <a:rPr lang="ru-RU" sz="1600" spc="-8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регистрации;</a:t>
            </a:r>
            <a:r>
              <a:rPr lang="ru-RU" sz="1600" spc="-7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сделки</a:t>
            </a:r>
            <a:r>
              <a:rPr lang="ru-RU" sz="1600" spc="-75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spc="-25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по </a:t>
            </a:r>
            <a:r>
              <a:rPr lang="ru-RU" sz="16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распоряжению</a:t>
            </a:r>
            <a:r>
              <a:rPr lang="ru-RU" sz="1600" spc="-45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spc="-1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средствами, </a:t>
            </a:r>
            <a:r>
              <a:rPr lang="ru-RU" sz="16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предоставленными</a:t>
            </a:r>
            <a:r>
              <a:rPr lang="ru-RU" sz="1600" spc="-5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попечителем</a:t>
            </a:r>
            <a:r>
              <a:rPr lang="ru-RU" sz="1600" spc="-7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или</a:t>
            </a:r>
            <a:r>
              <a:rPr lang="ru-RU" sz="1600" spc="-25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spc="-5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с 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согласия</a:t>
            </a:r>
            <a:r>
              <a:rPr lang="ru-RU" sz="1600" spc="-35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последнего</a:t>
            </a:r>
            <a:r>
              <a:rPr lang="ru-RU" sz="1600" spc="-55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третьим</a:t>
            </a:r>
            <a:r>
              <a:rPr lang="ru-RU" sz="1600" spc="-35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лицом</a:t>
            </a:r>
            <a:r>
              <a:rPr lang="ru-RU" sz="1600" spc="-3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spc="-25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для 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определенной</a:t>
            </a:r>
            <a:r>
              <a:rPr lang="ru-RU" sz="1600" spc="-6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цели</a:t>
            </a:r>
            <a:r>
              <a:rPr lang="ru-RU" sz="1600" spc="-15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или</a:t>
            </a:r>
            <a:r>
              <a:rPr lang="ru-RU" sz="1600" spc="-1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свободного</a:t>
            </a:r>
          </a:p>
          <a:p>
            <a:pPr marL="355600">
              <a:lnSpc>
                <a:spcPts val="1175"/>
              </a:lnSpc>
            </a:pP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распоряжения;</a:t>
            </a:r>
            <a:r>
              <a:rPr lang="ru-RU" sz="1600" spc="-75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получать</a:t>
            </a:r>
            <a:r>
              <a:rPr lang="ru-RU" sz="1600" spc="-5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spc="-1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заработок, </a:t>
            </a:r>
            <a:r>
              <a:rPr lang="ru-RU" sz="16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пенсию</a:t>
            </a:r>
            <a:r>
              <a:rPr lang="ru-RU" sz="1600" spc="-2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и</a:t>
            </a:r>
            <a:r>
              <a:rPr lang="ru-RU" sz="1600" spc="-1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иные</a:t>
            </a:r>
            <a:r>
              <a:rPr lang="ru-RU" sz="1600" spc="-1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доходы</a:t>
            </a:r>
            <a:r>
              <a:rPr lang="ru-RU" sz="1600" spc="-4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и</a:t>
            </a:r>
            <a:r>
              <a:rPr lang="ru-RU" sz="1600" spc="5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spc="-1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распоряжаться </a:t>
            </a:r>
            <a:r>
              <a:rPr lang="ru-RU" sz="1600" spc="-2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ими.</a:t>
            </a:r>
          </a:p>
          <a:p>
            <a:pPr marL="355600" marR="497840" indent="-342900">
              <a:lnSpc>
                <a:spcPct val="80000"/>
              </a:lnSpc>
              <a:spcBef>
                <a:spcPts val="1015"/>
              </a:spcBef>
              <a:tabLst>
                <a:tab pos="354965" algn="l"/>
              </a:tabLst>
            </a:pPr>
            <a:r>
              <a:rPr lang="ru-RU" sz="1600" spc="-50" dirty="0">
                <a:solidFill>
                  <a:srgbClr val="FFFF00"/>
                </a:solidFill>
                <a:latin typeface="Wingdings 3"/>
                <a:cs typeface="Wingdings 3"/>
              </a:rPr>
              <a:t> 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  <a:cs typeface="Times New Roman"/>
              </a:rPr>
              <a:t>	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Совершать</a:t>
            </a:r>
            <a:r>
              <a:rPr lang="ru-RU" sz="1600" spc="-55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другие</a:t>
            </a:r>
            <a:r>
              <a:rPr lang="ru-RU" sz="1600" spc="-3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сделки</a:t>
            </a:r>
            <a:r>
              <a:rPr lang="ru-RU" sz="1600" spc="-6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spc="-2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такой </a:t>
            </a:r>
            <a:r>
              <a:rPr lang="ru-RU" sz="16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гражданин</a:t>
            </a:r>
            <a:r>
              <a:rPr lang="ru-RU" sz="1600" spc="-5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может</a:t>
            </a:r>
            <a:r>
              <a:rPr lang="ru-RU" sz="1600" spc="-35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только</a:t>
            </a:r>
            <a:r>
              <a:rPr lang="ru-RU" sz="1600" spc="-35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с</a:t>
            </a:r>
            <a:r>
              <a:rPr lang="ru-RU" sz="1600" spc="-2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1600" spc="-1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согласия попечителя.</a:t>
            </a:r>
          </a:p>
        </p:txBody>
      </p:sp>
    </p:spTree>
    <p:extLst>
      <p:ext uri="{BB962C8B-B14F-4D97-AF65-F5344CB8AC3E}">
        <p14:creationId xmlns:p14="http://schemas.microsoft.com/office/powerpoint/2010/main" val="397160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2" y="44624"/>
            <a:ext cx="11017224" cy="1080120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rgbClr val="FFC000"/>
                </a:solidFill>
              </a:rPr>
              <a:t>Органы</a:t>
            </a:r>
            <a:r>
              <a:rPr lang="ru-RU" sz="5400" spc="-30" dirty="0">
                <a:solidFill>
                  <a:srgbClr val="FFC000"/>
                </a:solidFill>
              </a:rPr>
              <a:t> </a:t>
            </a:r>
            <a:r>
              <a:rPr lang="ru-RU" sz="5400" dirty="0">
                <a:solidFill>
                  <a:srgbClr val="FFC000"/>
                </a:solidFill>
              </a:rPr>
              <a:t>опеки</a:t>
            </a:r>
            <a:r>
              <a:rPr lang="ru-RU" sz="5400" spc="-30" dirty="0">
                <a:solidFill>
                  <a:srgbClr val="FFC000"/>
                </a:solidFill>
              </a:rPr>
              <a:t> </a:t>
            </a:r>
            <a:r>
              <a:rPr lang="ru-RU" sz="5400" dirty="0">
                <a:solidFill>
                  <a:srgbClr val="FFC000"/>
                </a:solidFill>
              </a:rPr>
              <a:t>и</a:t>
            </a:r>
            <a:r>
              <a:rPr lang="ru-RU" sz="5400" spc="-30" dirty="0">
                <a:solidFill>
                  <a:srgbClr val="FFC000"/>
                </a:solidFill>
              </a:rPr>
              <a:t> </a:t>
            </a:r>
            <a:r>
              <a:rPr lang="ru-RU" sz="5400" spc="-10" dirty="0">
                <a:solidFill>
                  <a:srgbClr val="FFC000"/>
                </a:solidFill>
              </a:rPr>
              <a:t>попечительства</a:t>
            </a:r>
            <a:endParaRPr lang="ru-RU" sz="54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80" y="1412776"/>
            <a:ext cx="11305256" cy="5112568"/>
          </a:xfrm>
        </p:spPr>
        <p:txBody>
          <a:bodyPr>
            <a:normAutofit fontScale="92500" lnSpcReduction="20000"/>
          </a:bodyPr>
          <a:lstStyle/>
          <a:p>
            <a:pPr marL="680085" marR="900430" indent="0" algn="just">
              <a:lnSpc>
                <a:spcPct val="100000"/>
              </a:lnSpc>
              <a:spcBef>
                <a:spcPts val="105"/>
              </a:spcBef>
              <a:buNone/>
            </a:pPr>
            <a:r>
              <a:rPr lang="ru-RU" sz="2600" dirty="0" smtClean="0">
                <a:solidFill>
                  <a:srgbClr val="FFFF00"/>
                </a:solidFill>
                <a:cs typeface="Century Gothic"/>
              </a:rPr>
              <a:t>Органом</a:t>
            </a:r>
            <a:r>
              <a:rPr lang="ru-RU" sz="2600" spc="-4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600" dirty="0" smtClean="0">
                <a:solidFill>
                  <a:srgbClr val="FFFF00"/>
                </a:solidFill>
                <a:cs typeface="Century Gothic"/>
              </a:rPr>
              <a:t>опеки</a:t>
            </a:r>
            <a:r>
              <a:rPr lang="ru-RU" sz="2600" spc="-35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600" dirty="0" smtClean="0">
                <a:solidFill>
                  <a:srgbClr val="FFFF00"/>
                </a:solidFill>
                <a:cs typeface="Century Gothic"/>
              </a:rPr>
              <a:t>и</a:t>
            </a:r>
            <a:r>
              <a:rPr lang="ru-RU" sz="2600" spc="-25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600" dirty="0" smtClean="0">
                <a:solidFill>
                  <a:srgbClr val="FFFF00"/>
                </a:solidFill>
                <a:cs typeface="Century Gothic"/>
              </a:rPr>
              <a:t>попечительства</a:t>
            </a:r>
            <a:r>
              <a:rPr lang="ru-RU" sz="2600" spc="-65" dirty="0" smtClean="0">
                <a:solidFill>
                  <a:srgbClr val="FFFF00"/>
                </a:solidFill>
                <a:cs typeface="Century Gothic"/>
              </a:rPr>
              <a:t> в Молодечненском районе </a:t>
            </a:r>
            <a:r>
              <a:rPr lang="ru-RU" sz="2600" dirty="0" smtClean="0">
                <a:solidFill>
                  <a:srgbClr val="FFFF00"/>
                </a:solidFill>
                <a:cs typeface="Century Gothic"/>
              </a:rPr>
              <a:t>является</a:t>
            </a:r>
            <a:r>
              <a:rPr lang="ru-RU" sz="2600" spc="-45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600" dirty="0" smtClean="0">
                <a:solidFill>
                  <a:srgbClr val="FFFF00"/>
                </a:solidFill>
                <a:cs typeface="Century Gothic"/>
              </a:rPr>
              <a:t>Молодечненский районный исполнительный комитет.</a:t>
            </a:r>
          </a:p>
          <a:p>
            <a:pPr marL="680085" marR="900430" indent="0" algn="just">
              <a:lnSpc>
                <a:spcPct val="100000"/>
              </a:lnSpc>
              <a:spcBef>
                <a:spcPts val="105"/>
              </a:spcBef>
              <a:buNone/>
            </a:pPr>
            <a:r>
              <a:rPr lang="ru-RU" sz="2600" dirty="0" smtClean="0">
                <a:solidFill>
                  <a:srgbClr val="FFFF00"/>
                </a:solidFill>
                <a:cs typeface="Century Gothic"/>
              </a:rPr>
              <a:t> </a:t>
            </a:r>
          </a:p>
          <a:p>
            <a:pPr marL="680085" marR="900430" indent="0" algn="just">
              <a:lnSpc>
                <a:spcPct val="100000"/>
              </a:lnSpc>
              <a:spcBef>
                <a:spcPts val="105"/>
              </a:spcBef>
              <a:buNone/>
            </a:pPr>
            <a:r>
              <a:rPr lang="ru-RU" sz="2600" dirty="0" smtClean="0">
                <a:solidFill>
                  <a:srgbClr val="FFFF00"/>
                </a:solidFill>
                <a:cs typeface="Century Gothic"/>
              </a:rPr>
              <a:t>Осуществление</a:t>
            </a:r>
            <a:r>
              <a:rPr lang="ru-RU" sz="2600" spc="-65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600" dirty="0">
                <a:solidFill>
                  <a:srgbClr val="FFFF00"/>
                </a:solidFill>
                <a:cs typeface="Century Gothic"/>
              </a:rPr>
              <a:t>функций</a:t>
            </a:r>
            <a:r>
              <a:rPr lang="ru-RU" sz="2600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600" dirty="0">
                <a:solidFill>
                  <a:srgbClr val="FFFF00"/>
                </a:solidFill>
                <a:cs typeface="Century Gothic"/>
              </a:rPr>
              <a:t>по</a:t>
            </a:r>
            <a:r>
              <a:rPr lang="ru-RU" sz="2600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600" dirty="0">
                <a:solidFill>
                  <a:srgbClr val="FFFF00"/>
                </a:solidFill>
                <a:cs typeface="Century Gothic"/>
              </a:rPr>
              <a:t>опеке</a:t>
            </a:r>
            <a:r>
              <a:rPr lang="ru-RU" sz="2600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600" dirty="0">
                <a:solidFill>
                  <a:srgbClr val="FFFF00"/>
                </a:solidFill>
                <a:cs typeface="Century Gothic"/>
              </a:rPr>
              <a:t>и</a:t>
            </a:r>
            <a:r>
              <a:rPr lang="ru-RU" sz="2600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600" dirty="0">
                <a:solidFill>
                  <a:srgbClr val="FFFF00"/>
                </a:solidFill>
                <a:cs typeface="Century Gothic"/>
              </a:rPr>
              <a:t>попечительству</a:t>
            </a:r>
            <a:r>
              <a:rPr lang="ru-RU" sz="2600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600" dirty="0">
                <a:solidFill>
                  <a:srgbClr val="FFFF00"/>
                </a:solidFill>
                <a:cs typeface="Century Gothic"/>
              </a:rPr>
              <a:t>в</a:t>
            </a:r>
            <a:r>
              <a:rPr lang="ru-RU" sz="2600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600" spc="-10" dirty="0">
                <a:solidFill>
                  <a:srgbClr val="FFFF00"/>
                </a:solidFill>
                <a:cs typeface="Century Gothic"/>
              </a:rPr>
              <a:t>отношении совершеннолетних</a:t>
            </a:r>
            <a:r>
              <a:rPr lang="ru-RU" sz="2600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600" dirty="0">
                <a:solidFill>
                  <a:srgbClr val="FFFF00"/>
                </a:solidFill>
                <a:cs typeface="Century Gothic"/>
              </a:rPr>
              <a:t>лиц,</a:t>
            </a:r>
            <a:r>
              <a:rPr lang="ru-RU" sz="2600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600" dirty="0">
                <a:solidFill>
                  <a:srgbClr val="FFFF00"/>
                </a:solidFill>
                <a:cs typeface="Century Gothic"/>
              </a:rPr>
              <a:t>которые</a:t>
            </a:r>
            <a:r>
              <a:rPr lang="ru-RU" sz="2600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600" dirty="0">
                <a:solidFill>
                  <a:srgbClr val="FFFF00"/>
                </a:solidFill>
                <a:cs typeface="Century Gothic"/>
              </a:rPr>
              <a:t>признаны</a:t>
            </a:r>
            <a:r>
              <a:rPr lang="ru-RU" sz="2600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600" dirty="0">
                <a:solidFill>
                  <a:srgbClr val="FFFF00"/>
                </a:solidFill>
                <a:cs typeface="Century Gothic"/>
              </a:rPr>
              <a:t>недееспособными</a:t>
            </a:r>
            <a:r>
              <a:rPr lang="ru-RU" sz="2600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600" spc="-25" dirty="0">
                <a:solidFill>
                  <a:srgbClr val="FFFF00"/>
                </a:solidFill>
                <a:cs typeface="Century Gothic"/>
              </a:rPr>
              <a:t>или </a:t>
            </a:r>
            <a:r>
              <a:rPr lang="ru-RU" sz="2600" dirty="0">
                <a:solidFill>
                  <a:srgbClr val="FFFF00"/>
                </a:solidFill>
                <a:cs typeface="Century Gothic"/>
              </a:rPr>
              <a:t>ограниченно</a:t>
            </a:r>
            <a:r>
              <a:rPr lang="ru-RU" sz="2600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600" dirty="0">
                <a:solidFill>
                  <a:srgbClr val="FFFF00"/>
                </a:solidFill>
                <a:cs typeface="Century Gothic"/>
              </a:rPr>
              <a:t>дееспособными,</a:t>
            </a:r>
            <a:r>
              <a:rPr lang="ru-RU" sz="2600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600" dirty="0">
                <a:solidFill>
                  <a:srgbClr val="FFFF00"/>
                </a:solidFill>
                <a:cs typeface="Century Gothic"/>
              </a:rPr>
              <a:t>возложено</a:t>
            </a:r>
            <a:r>
              <a:rPr lang="ru-RU" sz="2600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600" spc="-25" dirty="0">
                <a:solidFill>
                  <a:srgbClr val="FFFF00"/>
                </a:solidFill>
                <a:cs typeface="Century Gothic"/>
              </a:rPr>
              <a:t>на</a:t>
            </a:r>
            <a:r>
              <a:rPr lang="ru-RU" sz="2600" spc="-25" dirty="0" smtClean="0">
                <a:solidFill>
                  <a:srgbClr val="FFFF00"/>
                </a:solidFill>
                <a:cs typeface="Century Gothic"/>
              </a:rPr>
              <a:t>:</a:t>
            </a:r>
            <a:r>
              <a:rPr lang="ru-RU" sz="2600" spc="-40" dirty="0" smtClean="0">
                <a:solidFill>
                  <a:srgbClr val="FFFF00"/>
                </a:solidFill>
                <a:cs typeface="Century Gothic"/>
              </a:rPr>
              <a:t> </a:t>
            </a:r>
          </a:p>
          <a:p>
            <a:pPr marL="680085" marR="900430" indent="0" algn="just">
              <a:lnSpc>
                <a:spcPct val="100000"/>
              </a:lnSpc>
              <a:spcBef>
                <a:spcPts val="105"/>
              </a:spcBef>
              <a:buNone/>
            </a:pPr>
            <a:endParaRPr lang="ru-RU" sz="2600" spc="-40" dirty="0" smtClean="0">
              <a:solidFill>
                <a:srgbClr val="FFFF00"/>
              </a:solidFill>
              <a:cs typeface="Century Gothic"/>
            </a:endParaRPr>
          </a:p>
          <a:p>
            <a:pPr marL="680085" marR="900430" indent="0" algn="just">
              <a:lnSpc>
                <a:spcPct val="100000"/>
              </a:lnSpc>
              <a:spcBef>
                <a:spcPts val="105"/>
              </a:spcBef>
              <a:buNone/>
            </a:pPr>
            <a:r>
              <a:rPr lang="ru-RU" sz="2600" dirty="0" smtClean="0">
                <a:solidFill>
                  <a:srgbClr val="FFFF00"/>
                </a:solidFill>
                <a:cs typeface="Century Gothic"/>
              </a:rPr>
              <a:t>Управление по</a:t>
            </a:r>
            <a:r>
              <a:rPr lang="ru-RU" sz="2600" spc="-3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600" dirty="0">
                <a:solidFill>
                  <a:srgbClr val="FFFF00"/>
                </a:solidFill>
                <a:cs typeface="Century Gothic"/>
              </a:rPr>
              <a:t>труду,</a:t>
            </a:r>
            <a:r>
              <a:rPr lang="ru-RU" sz="2600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600" dirty="0">
                <a:solidFill>
                  <a:srgbClr val="FFFF00"/>
                </a:solidFill>
                <a:cs typeface="Century Gothic"/>
              </a:rPr>
              <a:t>занятости</a:t>
            </a:r>
            <a:r>
              <a:rPr lang="ru-RU" sz="2600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600" dirty="0">
                <a:solidFill>
                  <a:srgbClr val="FFFF00"/>
                </a:solidFill>
                <a:cs typeface="Century Gothic"/>
              </a:rPr>
              <a:t>и</a:t>
            </a:r>
            <a:r>
              <a:rPr lang="ru-RU" sz="2600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600" dirty="0">
                <a:solidFill>
                  <a:srgbClr val="FFFF00"/>
                </a:solidFill>
                <a:cs typeface="Century Gothic"/>
              </a:rPr>
              <a:t>социальной</a:t>
            </a:r>
            <a:r>
              <a:rPr lang="ru-RU" sz="2600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600" spc="-10" dirty="0" smtClean="0">
                <a:solidFill>
                  <a:srgbClr val="FFFF00"/>
                </a:solidFill>
                <a:cs typeface="Century Gothic"/>
              </a:rPr>
              <a:t>защите Молодечненского райисполкома; </a:t>
            </a:r>
          </a:p>
          <a:p>
            <a:pPr marL="680085" marR="900430" indent="0" algn="just">
              <a:lnSpc>
                <a:spcPct val="100000"/>
              </a:lnSpc>
              <a:spcBef>
                <a:spcPts val="105"/>
              </a:spcBef>
              <a:buNone/>
            </a:pPr>
            <a:endParaRPr lang="ru-RU" sz="2600" spc="-10" dirty="0" smtClean="0">
              <a:solidFill>
                <a:srgbClr val="FFFF00"/>
              </a:solidFill>
              <a:cs typeface="Century Gothic"/>
            </a:endParaRPr>
          </a:p>
          <a:p>
            <a:pPr marL="680085" marR="900430" indent="0" algn="just">
              <a:lnSpc>
                <a:spcPct val="100000"/>
              </a:lnSpc>
              <a:spcBef>
                <a:spcPts val="105"/>
              </a:spcBef>
              <a:buNone/>
            </a:pPr>
            <a:r>
              <a:rPr lang="ru-RU" sz="2600" dirty="0" smtClean="0">
                <a:solidFill>
                  <a:srgbClr val="FFFF00"/>
                </a:solidFill>
                <a:cs typeface="Century Gothic"/>
              </a:rPr>
              <a:t>Отдел </a:t>
            </a:r>
            <a:r>
              <a:rPr lang="ru-RU" sz="2600" spc="-10" dirty="0" smtClean="0">
                <a:solidFill>
                  <a:srgbClr val="FFFF00"/>
                </a:solidFill>
                <a:cs typeface="Century Gothic"/>
              </a:rPr>
              <a:t>жилищно-коммунального хозяйства</a:t>
            </a:r>
            <a:r>
              <a:rPr lang="ru-RU" sz="2600" spc="-10" dirty="0">
                <a:solidFill>
                  <a:srgbClr val="FFFF00"/>
                </a:solidFill>
                <a:cs typeface="Century Gothic"/>
              </a:rPr>
              <a:t> Молодечненского </a:t>
            </a:r>
            <a:r>
              <a:rPr lang="ru-RU" sz="2600" spc="-10" dirty="0" smtClean="0">
                <a:solidFill>
                  <a:srgbClr val="FFFF00"/>
                </a:solidFill>
                <a:cs typeface="Century Gothic"/>
              </a:rPr>
              <a:t>райисполкома; </a:t>
            </a:r>
          </a:p>
          <a:p>
            <a:pPr marL="680085" marR="900430" indent="0" algn="just">
              <a:lnSpc>
                <a:spcPct val="100000"/>
              </a:lnSpc>
              <a:spcBef>
                <a:spcPts val="105"/>
              </a:spcBef>
              <a:buNone/>
            </a:pPr>
            <a:endParaRPr lang="ru-RU" sz="2600" spc="-10" dirty="0" smtClean="0">
              <a:solidFill>
                <a:srgbClr val="FFFF00"/>
              </a:solidFill>
              <a:cs typeface="Century Gothic"/>
            </a:endParaRPr>
          </a:p>
          <a:p>
            <a:pPr marL="680085" marR="900430" indent="0" algn="just">
              <a:lnSpc>
                <a:spcPct val="100000"/>
              </a:lnSpc>
              <a:spcBef>
                <a:spcPts val="105"/>
              </a:spcBef>
              <a:buNone/>
            </a:pPr>
            <a:r>
              <a:rPr lang="ru-RU" sz="2600" spc="-50" dirty="0" smtClean="0">
                <a:solidFill>
                  <a:srgbClr val="FFFF00"/>
                </a:solidFill>
                <a:cs typeface="Century Gothic"/>
              </a:rPr>
              <a:t>Государственное учреждение «Молодечненский районный территориальный </a:t>
            </a:r>
            <a:r>
              <a:rPr lang="ru-RU" sz="2600" dirty="0" smtClean="0">
                <a:solidFill>
                  <a:srgbClr val="FFFF00"/>
                </a:solidFill>
                <a:cs typeface="Century Gothic"/>
              </a:rPr>
              <a:t>центр</a:t>
            </a:r>
            <a:r>
              <a:rPr lang="ru-RU" sz="2600" spc="-75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600" dirty="0" smtClean="0">
                <a:solidFill>
                  <a:srgbClr val="FFFF00"/>
                </a:solidFill>
                <a:cs typeface="Century Gothic"/>
              </a:rPr>
              <a:t>социального</a:t>
            </a:r>
            <a:r>
              <a:rPr lang="ru-RU" sz="2600" spc="-55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600" dirty="0" smtClean="0">
                <a:solidFill>
                  <a:srgbClr val="FFFF00"/>
                </a:solidFill>
                <a:cs typeface="Century Gothic"/>
              </a:rPr>
              <a:t>обслуживания</a:t>
            </a:r>
            <a:r>
              <a:rPr lang="ru-RU" sz="2600" spc="-4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z="2600" spc="-10" dirty="0" smtClean="0">
                <a:solidFill>
                  <a:srgbClr val="FFFF00"/>
                </a:solidFill>
                <a:cs typeface="Century Gothic"/>
              </a:rPr>
              <a:t>населения.»</a:t>
            </a:r>
            <a:endParaRPr lang="ru-RU" sz="2600" dirty="0">
              <a:solidFill>
                <a:srgbClr val="FFFF00"/>
              </a:solidFill>
              <a:cs typeface="Century Gothic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79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Место</a:t>
            </a:r>
            <a:r>
              <a:rPr lang="ru-RU" b="1" spc="-15" dirty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установления</a:t>
            </a:r>
            <a:r>
              <a:rPr lang="ru-RU" b="1" spc="10" dirty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опеки</a:t>
            </a:r>
            <a:r>
              <a:rPr lang="ru-RU" b="1" spc="-15" dirty="0">
                <a:solidFill>
                  <a:srgbClr val="FFC000"/>
                </a:solidFill>
              </a:rPr>
              <a:t> </a:t>
            </a:r>
            <a:r>
              <a:rPr lang="ru-RU" b="1" spc="-60" dirty="0">
                <a:solidFill>
                  <a:srgbClr val="FFC000"/>
                </a:solidFill>
              </a:rPr>
              <a:t>и </a:t>
            </a:r>
            <a:r>
              <a:rPr lang="ru-RU" b="1" spc="-10" dirty="0">
                <a:solidFill>
                  <a:srgbClr val="FFC000"/>
                </a:solidFill>
              </a:rPr>
              <a:t>попечительства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836" y="2276872"/>
            <a:ext cx="10369152" cy="3895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FF00"/>
                </a:solidFill>
                <a:cs typeface="Century Gothic"/>
              </a:rPr>
              <a:t>Опека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</a:t>
            </a:r>
            <a:r>
              <a:rPr lang="ru-RU" spc="-1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попечительство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устанавливаются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45" dirty="0" smtClean="0">
                <a:solidFill>
                  <a:srgbClr val="FFFF00"/>
                </a:solidFill>
                <a:cs typeface="Century Gothic"/>
              </a:rPr>
              <a:t>решением органов опеки и попечительства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по</a:t>
            </a:r>
            <a:r>
              <a:rPr lang="ru-RU" spc="-2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месту</a:t>
            </a:r>
            <a:r>
              <a:rPr lang="ru-RU" spc="-2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жительства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лица,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подлежащего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опеке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или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попечительству,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или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месту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жительства</a:t>
            </a:r>
            <a:r>
              <a:rPr lang="ru-RU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опекуна,</a:t>
            </a:r>
            <a:r>
              <a:rPr lang="ru-RU" spc="-4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попечителя,</a:t>
            </a:r>
            <a:r>
              <a:rPr lang="ru-RU" spc="-4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если</a:t>
            </a:r>
            <a:r>
              <a:rPr lang="ru-RU" spc="-1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это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отвечает</a:t>
            </a:r>
            <a:r>
              <a:rPr lang="ru-RU" spc="-5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интересам подопечного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.</a:t>
            </a:r>
          </a:p>
          <a:p>
            <a:pPr marL="0" indent="0" algn="just">
              <a:buNone/>
            </a:pPr>
            <a:endParaRPr lang="ru-RU" spc="-10" dirty="0">
              <a:latin typeface="Century Gothic"/>
              <a:cs typeface="Century Gothic"/>
            </a:endParaRPr>
          </a:p>
          <a:p>
            <a:pPr marL="0" indent="0" algn="just">
              <a:buNone/>
            </a:pPr>
            <a:endParaRPr lang="ru-RU" spc="-10" dirty="0" smtClean="0">
              <a:latin typeface="Century Gothic"/>
              <a:cs typeface="Century Gothic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i="1" dirty="0" smtClean="0">
                <a:solidFill>
                  <a:srgbClr val="92D050"/>
                </a:solidFill>
                <a:cs typeface="Century Gothic"/>
              </a:rPr>
              <a:t>В Молодечненском районе опека</a:t>
            </a:r>
            <a:r>
              <a:rPr lang="ru-RU" i="1" spc="-50" dirty="0" smtClean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и</a:t>
            </a:r>
            <a:r>
              <a:rPr lang="ru-RU" i="1" spc="-20" dirty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 smtClean="0">
                <a:solidFill>
                  <a:srgbClr val="92D050"/>
                </a:solidFill>
                <a:cs typeface="Century Gothic"/>
              </a:rPr>
              <a:t>попечительство</a:t>
            </a:r>
            <a:r>
              <a:rPr lang="ru-RU" i="1" spc="-50" dirty="0" smtClean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 smtClean="0">
                <a:solidFill>
                  <a:srgbClr val="92D050"/>
                </a:solidFill>
                <a:cs typeface="Century Gothic"/>
              </a:rPr>
              <a:t>устанавливается</a:t>
            </a:r>
            <a:r>
              <a:rPr lang="ru-RU" i="1" spc="-50" dirty="0" smtClean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 smtClean="0">
                <a:solidFill>
                  <a:srgbClr val="92D050"/>
                </a:solidFill>
                <a:cs typeface="Century Gothic"/>
              </a:rPr>
              <a:t>решением</a:t>
            </a:r>
            <a:r>
              <a:rPr lang="ru-RU" i="1" spc="-55" dirty="0" smtClean="0">
                <a:solidFill>
                  <a:srgbClr val="92D050"/>
                </a:solidFill>
                <a:cs typeface="Century Gothic"/>
              </a:rPr>
              <a:t> </a:t>
            </a:r>
            <a:r>
              <a:rPr lang="ru-RU" i="1" dirty="0" smtClean="0">
                <a:solidFill>
                  <a:srgbClr val="92D050"/>
                </a:solidFill>
                <a:cs typeface="Century Gothic"/>
              </a:rPr>
              <a:t>Молодечненского </a:t>
            </a:r>
            <a:r>
              <a:rPr lang="ru-RU" i="1" dirty="0">
                <a:solidFill>
                  <a:srgbClr val="92D050"/>
                </a:solidFill>
                <a:cs typeface="Century Gothic"/>
              </a:rPr>
              <a:t>районного исполнительного комитета</a:t>
            </a:r>
          </a:p>
          <a:p>
            <a:pPr marL="0" indent="0" algn="just">
              <a:buNone/>
            </a:pPr>
            <a:endParaRPr lang="ru-RU" dirty="0">
              <a:latin typeface="Century Gothic"/>
              <a:cs typeface="Century Gothic"/>
            </a:endParaRPr>
          </a:p>
          <a:p>
            <a:endParaRPr lang="ru-RU" dirty="0"/>
          </a:p>
        </p:txBody>
      </p:sp>
      <p:sp>
        <p:nvSpPr>
          <p:cNvPr id="4" name="object 2"/>
          <p:cNvSpPr/>
          <p:nvPr/>
        </p:nvSpPr>
        <p:spPr>
          <a:xfrm>
            <a:off x="20588" y="4941168"/>
            <a:ext cx="961255" cy="336560"/>
          </a:xfrm>
          <a:custGeom>
            <a:avLst/>
            <a:gdLst/>
            <a:ahLst/>
            <a:cxnLst/>
            <a:rect l="l" t="t" r="r" b="b"/>
            <a:pathLst>
              <a:path w="1591945" h="507364">
                <a:moveTo>
                  <a:pt x="0" y="0"/>
                </a:moveTo>
                <a:lnTo>
                  <a:pt x="0" y="503820"/>
                </a:lnTo>
                <a:lnTo>
                  <a:pt x="1245438" y="507238"/>
                </a:lnTo>
                <a:lnTo>
                  <a:pt x="1345692" y="507238"/>
                </a:lnTo>
                <a:lnTo>
                  <a:pt x="1351915" y="500888"/>
                </a:lnTo>
                <a:lnTo>
                  <a:pt x="1353820" y="499363"/>
                </a:lnTo>
                <a:lnTo>
                  <a:pt x="1584325" y="268859"/>
                </a:lnTo>
                <a:lnTo>
                  <a:pt x="1589611" y="261695"/>
                </a:lnTo>
                <a:lnTo>
                  <a:pt x="1591373" y="254508"/>
                </a:lnTo>
                <a:lnTo>
                  <a:pt x="1589611" y="247320"/>
                </a:lnTo>
                <a:lnTo>
                  <a:pt x="1584325" y="240157"/>
                </a:lnTo>
                <a:lnTo>
                  <a:pt x="1355344" y="11302"/>
                </a:lnTo>
                <a:lnTo>
                  <a:pt x="1350391" y="11302"/>
                </a:lnTo>
                <a:lnTo>
                  <a:pt x="1350391" y="6476"/>
                </a:lnTo>
                <a:lnTo>
                  <a:pt x="1345692" y="6476"/>
                </a:lnTo>
                <a:lnTo>
                  <a:pt x="1340993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947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887760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Назначение</a:t>
            </a:r>
            <a:r>
              <a:rPr lang="ru-RU" b="1" spc="-65" dirty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опекуна</a:t>
            </a:r>
            <a:r>
              <a:rPr lang="ru-RU" b="1" spc="-65" dirty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или</a:t>
            </a:r>
            <a:r>
              <a:rPr lang="ru-RU" b="1" spc="-65" dirty="0">
                <a:solidFill>
                  <a:srgbClr val="FFC000"/>
                </a:solidFill>
              </a:rPr>
              <a:t> </a:t>
            </a:r>
            <a:r>
              <a:rPr lang="ru-RU" b="1" spc="-10" dirty="0">
                <a:solidFill>
                  <a:srgbClr val="FFC000"/>
                </a:solidFill>
              </a:rPr>
              <a:t>попечителя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812" y="1828800"/>
            <a:ext cx="10657184" cy="4696544"/>
          </a:xfrm>
        </p:spPr>
        <p:txBody>
          <a:bodyPr>
            <a:normAutofit fontScale="92500" lnSpcReduction="10000"/>
          </a:bodyPr>
          <a:lstStyle/>
          <a:p>
            <a:pPr marL="0" marR="5080" indent="0" algn="just">
              <a:lnSpc>
                <a:spcPct val="100000"/>
              </a:lnSpc>
              <a:spcBef>
                <a:spcPts val="95"/>
              </a:spcBef>
              <a:buNone/>
            </a:pPr>
            <a:r>
              <a:rPr lang="ru-RU" dirty="0">
                <a:solidFill>
                  <a:srgbClr val="FFFF00"/>
                </a:solidFill>
                <a:cs typeface="Century Gothic"/>
              </a:rPr>
              <a:t>Опекун</a:t>
            </a:r>
            <a:r>
              <a:rPr lang="ru-RU" spc="-10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или</a:t>
            </a:r>
            <a:r>
              <a:rPr lang="ru-RU" spc="-114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попечитель</a:t>
            </a:r>
            <a:r>
              <a:rPr lang="ru-RU" spc="-8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может</a:t>
            </a:r>
            <a:r>
              <a:rPr lang="ru-RU" spc="-10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быть</a:t>
            </a:r>
            <a:r>
              <a:rPr lang="ru-RU" spc="-12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назначен</a:t>
            </a:r>
            <a:r>
              <a:rPr lang="ru-RU" spc="-9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только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</a:t>
            </a:r>
            <a:r>
              <a:rPr lang="ru-RU" spc="-3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его</a:t>
            </a:r>
            <a:r>
              <a:rPr lang="ru-RU" spc="-2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20" dirty="0" smtClean="0">
                <a:solidFill>
                  <a:srgbClr val="FFFF00"/>
                </a:solidFill>
                <a:cs typeface="Century Gothic"/>
              </a:rPr>
              <a:t>с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огласия.</a:t>
            </a:r>
          </a:p>
          <a:p>
            <a:pPr marL="0" marR="5080" indent="0" algn="just">
              <a:lnSpc>
                <a:spcPct val="100000"/>
              </a:lnSpc>
              <a:spcBef>
                <a:spcPts val="95"/>
              </a:spcBef>
              <a:buNone/>
            </a:pPr>
            <a:endParaRPr lang="ru-RU" spc="-10" dirty="0" smtClean="0">
              <a:solidFill>
                <a:srgbClr val="FFFF00"/>
              </a:solidFill>
              <a:cs typeface="Century Gothic"/>
            </a:endParaRPr>
          </a:p>
          <a:p>
            <a:pPr marL="0" marR="5080" indent="0" algn="just">
              <a:lnSpc>
                <a:spcPct val="100000"/>
              </a:lnSpc>
              <a:spcBef>
                <a:spcPts val="95"/>
              </a:spcBef>
              <a:buNone/>
            </a:pPr>
            <a:r>
              <a:rPr lang="ru-RU" dirty="0" smtClean="0">
                <a:solidFill>
                  <a:srgbClr val="FFFF00"/>
                </a:solidFill>
                <a:cs typeface="Century Gothic"/>
              </a:rPr>
              <a:t>Опекун</a:t>
            </a:r>
            <a:r>
              <a:rPr lang="ru-RU" spc="-110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или</a:t>
            </a:r>
            <a:r>
              <a:rPr lang="ru-RU" spc="-12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попечитель</a:t>
            </a:r>
            <a:r>
              <a:rPr lang="ru-RU" spc="-9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должен</a:t>
            </a:r>
            <a:r>
              <a:rPr lang="ru-RU" spc="-10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быть</a:t>
            </a:r>
            <a:r>
              <a:rPr lang="ru-RU" spc="-12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назначен</a:t>
            </a:r>
            <a:r>
              <a:rPr lang="ru-RU" spc="-10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не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позднее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месячного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срока</a:t>
            </a:r>
            <a:r>
              <a:rPr lang="ru-RU" spc="-9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со</a:t>
            </a:r>
            <a:r>
              <a:rPr lang="ru-RU" spc="-8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дня,</a:t>
            </a:r>
            <a:r>
              <a:rPr lang="ru-RU" spc="-6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когда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органу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опеки</a:t>
            </a:r>
            <a:r>
              <a:rPr lang="ru-RU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</a:t>
            </a:r>
            <a:r>
              <a:rPr lang="ru-RU" spc="-9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попечительства</a:t>
            </a:r>
            <a:r>
              <a:rPr lang="ru-RU" spc="-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стало</a:t>
            </a:r>
            <a:r>
              <a:rPr lang="ru-RU" spc="-8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известно</a:t>
            </a:r>
            <a:r>
              <a:rPr lang="ru-RU" spc="-7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50" dirty="0" smtClean="0">
                <a:solidFill>
                  <a:srgbClr val="FFFF00"/>
                </a:solidFill>
                <a:cs typeface="Century Gothic"/>
              </a:rPr>
              <a:t>о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необходимости</a:t>
            </a:r>
            <a:r>
              <a:rPr lang="ru-RU" spc="-114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установления</a:t>
            </a:r>
            <a:r>
              <a:rPr lang="ru-RU" spc="-11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опеки</a:t>
            </a:r>
            <a:r>
              <a:rPr lang="ru-RU" spc="-13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25" dirty="0">
                <a:solidFill>
                  <a:srgbClr val="FFFF00"/>
                </a:solidFill>
                <a:cs typeface="Century Gothic"/>
              </a:rPr>
              <a:t>или 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попечительства.</a:t>
            </a:r>
          </a:p>
          <a:p>
            <a:pPr marL="0" marR="5080" indent="0" algn="just">
              <a:lnSpc>
                <a:spcPct val="100000"/>
              </a:lnSpc>
              <a:spcBef>
                <a:spcPts val="95"/>
              </a:spcBef>
              <a:buNone/>
            </a:pPr>
            <a:endParaRPr lang="ru-RU" spc="-10" dirty="0" smtClean="0">
              <a:solidFill>
                <a:srgbClr val="FFFF00"/>
              </a:solidFill>
              <a:cs typeface="Century Gothic"/>
            </a:endParaRPr>
          </a:p>
          <a:p>
            <a:pPr marL="0" marR="5080" indent="0" algn="just">
              <a:lnSpc>
                <a:spcPct val="100000"/>
              </a:lnSpc>
              <a:spcBef>
                <a:spcPts val="95"/>
              </a:spcBef>
              <a:buNone/>
            </a:pPr>
            <a:r>
              <a:rPr lang="ru-RU" dirty="0" smtClean="0">
                <a:solidFill>
                  <a:srgbClr val="FFFF00"/>
                </a:solidFill>
                <a:cs typeface="Century Gothic"/>
              </a:rPr>
              <a:t>На</a:t>
            </a:r>
            <a:r>
              <a:rPr lang="ru-RU" spc="-125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основании</a:t>
            </a:r>
            <a:r>
              <a:rPr lang="ru-RU" spc="-9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решения</a:t>
            </a:r>
            <a:r>
              <a:rPr lang="ru-RU" spc="-8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органа</a:t>
            </a:r>
            <a:r>
              <a:rPr lang="ru-RU" spc="-10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опеки</a:t>
            </a:r>
            <a:r>
              <a:rPr lang="ru-RU" spc="-10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50" dirty="0">
                <a:solidFill>
                  <a:srgbClr val="FFFF00"/>
                </a:solidFill>
                <a:cs typeface="Century Gothic"/>
              </a:rPr>
              <a:t>и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попечительства</a:t>
            </a:r>
            <a:r>
              <a:rPr lang="ru-RU" spc="-10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</a:t>
            </a:r>
            <a:r>
              <a:rPr lang="ru-RU" spc="-15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назначении</a:t>
            </a:r>
            <a:r>
              <a:rPr lang="ru-RU" spc="-11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гражданина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опекуном</a:t>
            </a:r>
            <a:r>
              <a:rPr lang="ru-RU" spc="-9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или</a:t>
            </a:r>
            <a:r>
              <a:rPr lang="ru-RU" spc="-11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попечителем</a:t>
            </a:r>
            <a:r>
              <a:rPr lang="ru-RU" spc="-75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ему</a:t>
            </a:r>
            <a:r>
              <a:rPr lang="ru-RU" spc="-10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выдается </a:t>
            </a:r>
            <a:r>
              <a:rPr lang="ru-RU" dirty="0" smtClean="0">
                <a:solidFill>
                  <a:srgbClr val="FFFF00"/>
                </a:solidFill>
                <a:cs typeface="Century Gothic"/>
              </a:rPr>
              <a:t>удостоверение</a:t>
            </a:r>
            <a:r>
              <a:rPr lang="ru-RU" spc="-85" dirty="0" smtClean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на</a:t>
            </a:r>
            <a:r>
              <a:rPr lang="ru-RU" spc="-11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dirty="0">
                <a:solidFill>
                  <a:srgbClr val="FFFF00"/>
                </a:solidFill>
                <a:cs typeface="Century Gothic"/>
              </a:rPr>
              <a:t>право</a:t>
            </a:r>
            <a:r>
              <a:rPr lang="ru-RU" spc="-11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представления</a:t>
            </a:r>
            <a:r>
              <a:rPr lang="ru-RU" spc="-60" dirty="0">
                <a:solidFill>
                  <a:srgbClr val="FFFF00"/>
                </a:solidFill>
                <a:cs typeface="Century Gothic"/>
              </a:rPr>
              <a:t> </a:t>
            </a:r>
            <a:r>
              <a:rPr lang="ru-RU" spc="-10" dirty="0">
                <a:solidFill>
                  <a:srgbClr val="FFFF00"/>
                </a:solidFill>
                <a:cs typeface="Century Gothic"/>
              </a:rPr>
              <a:t>интересов </a:t>
            </a:r>
            <a:r>
              <a:rPr lang="ru-RU" spc="-10" dirty="0" smtClean="0">
                <a:solidFill>
                  <a:srgbClr val="FFFF00"/>
                </a:solidFill>
                <a:cs typeface="Century Gothic"/>
              </a:rPr>
              <a:t>подопечного. </a:t>
            </a:r>
          </a:p>
          <a:p>
            <a:pPr marL="0" marR="5080" indent="0" algn="just">
              <a:lnSpc>
                <a:spcPct val="100000"/>
              </a:lnSpc>
              <a:spcBef>
                <a:spcPts val="95"/>
              </a:spcBef>
              <a:buNone/>
            </a:pPr>
            <a:endParaRPr lang="ru-RU" spc="-10" dirty="0" smtClean="0">
              <a:solidFill>
                <a:srgbClr val="FFFF00"/>
              </a:solidFill>
              <a:latin typeface="Franklin Gothic Heavy" panose="020B0903020102020204" pitchFamily="34" charset="0"/>
              <a:cs typeface="Century Gothic"/>
            </a:endParaRPr>
          </a:p>
          <a:p>
            <a:pPr marL="0" marR="5080" indent="0" algn="just">
              <a:lnSpc>
                <a:spcPct val="100000"/>
              </a:lnSpc>
              <a:spcBef>
                <a:spcPts val="95"/>
              </a:spcBef>
              <a:buNone/>
            </a:pPr>
            <a:r>
              <a:rPr lang="ru-RU" i="1" dirty="0" smtClean="0">
                <a:solidFill>
                  <a:srgbClr val="92D050"/>
                </a:solidFill>
              </a:rPr>
              <a:t>При</a:t>
            </a:r>
            <a:r>
              <a:rPr lang="ru-RU" i="1" spc="-50" dirty="0" smtClean="0">
                <a:solidFill>
                  <a:srgbClr val="92D050"/>
                </a:solidFill>
              </a:rPr>
              <a:t> </a:t>
            </a:r>
            <a:r>
              <a:rPr lang="ru-RU" i="1" dirty="0">
                <a:solidFill>
                  <a:srgbClr val="92D050"/>
                </a:solidFill>
              </a:rPr>
              <a:t>выборе</a:t>
            </a:r>
            <a:r>
              <a:rPr lang="ru-RU" i="1" spc="-35" dirty="0">
                <a:solidFill>
                  <a:srgbClr val="92D050"/>
                </a:solidFill>
              </a:rPr>
              <a:t> </a:t>
            </a:r>
            <a:r>
              <a:rPr lang="ru-RU" i="1" dirty="0">
                <a:solidFill>
                  <a:srgbClr val="92D050"/>
                </a:solidFill>
              </a:rPr>
              <a:t>опекуна</a:t>
            </a:r>
            <a:r>
              <a:rPr lang="ru-RU" i="1" spc="-35" dirty="0">
                <a:solidFill>
                  <a:srgbClr val="92D050"/>
                </a:solidFill>
              </a:rPr>
              <a:t> </a:t>
            </a:r>
            <a:r>
              <a:rPr lang="ru-RU" i="1" dirty="0">
                <a:solidFill>
                  <a:srgbClr val="92D050"/>
                </a:solidFill>
              </a:rPr>
              <a:t>или</a:t>
            </a:r>
            <a:r>
              <a:rPr lang="ru-RU" i="1" spc="-50" dirty="0">
                <a:solidFill>
                  <a:srgbClr val="92D050"/>
                </a:solidFill>
              </a:rPr>
              <a:t> </a:t>
            </a:r>
            <a:r>
              <a:rPr lang="ru-RU" i="1" dirty="0">
                <a:solidFill>
                  <a:srgbClr val="92D050"/>
                </a:solidFill>
              </a:rPr>
              <a:t>попечителя</a:t>
            </a:r>
            <a:r>
              <a:rPr lang="ru-RU" i="1" spc="-55" dirty="0">
                <a:solidFill>
                  <a:srgbClr val="92D050"/>
                </a:solidFill>
              </a:rPr>
              <a:t> </a:t>
            </a:r>
            <a:r>
              <a:rPr lang="ru-RU" i="1" dirty="0">
                <a:solidFill>
                  <a:srgbClr val="92D050"/>
                </a:solidFill>
              </a:rPr>
              <a:t>принимаются</a:t>
            </a:r>
            <a:r>
              <a:rPr lang="ru-RU" i="1" spc="-45" dirty="0">
                <a:solidFill>
                  <a:srgbClr val="92D050"/>
                </a:solidFill>
              </a:rPr>
              <a:t> </a:t>
            </a:r>
            <a:r>
              <a:rPr lang="ru-RU" i="1" spc="-25" dirty="0">
                <a:solidFill>
                  <a:srgbClr val="92D050"/>
                </a:solidFill>
              </a:rPr>
              <a:t>во </a:t>
            </a:r>
            <a:r>
              <a:rPr lang="ru-RU" i="1" dirty="0">
                <a:solidFill>
                  <a:srgbClr val="92D050"/>
                </a:solidFill>
              </a:rPr>
              <a:t>внимание</a:t>
            </a:r>
            <a:r>
              <a:rPr lang="ru-RU" i="1" spc="-75" dirty="0">
                <a:solidFill>
                  <a:srgbClr val="92D050"/>
                </a:solidFill>
              </a:rPr>
              <a:t> </a:t>
            </a:r>
            <a:r>
              <a:rPr lang="ru-RU" i="1" dirty="0">
                <a:solidFill>
                  <a:srgbClr val="92D050"/>
                </a:solidFill>
              </a:rPr>
              <a:t>его</a:t>
            </a:r>
            <a:r>
              <a:rPr lang="ru-RU" i="1" spc="-55" dirty="0">
                <a:solidFill>
                  <a:srgbClr val="92D050"/>
                </a:solidFill>
              </a:rPr>
              <a:t> </a:t>
            </a:r>
            <a:r>
              <a:rPr lang="ru-RU" i="1" dirty="0">
                <a:solidFill>
                  <a:srgbClr val="92D050"/>
                </a:solidFill>
              </a:rPr>
              <a:t>личные</a:t>
            </a:r>
            <a:r>
              <a:rPr lang="ru-RU" i="1" spc="-75" dirty="0">
                <a:solidFill>
                  <a:srgbClr val="92D050"/>
                </a:solidFill>
              </a:rPr>
              <a:t> </a:t>
            </a:r>
            <a:r>
              <a:rPr lang="ru-RU" i="1" dirty="0">
                <a:solidFill>
                  <a:srgbClr val="92D050"/>
                </a:solidFill>
              </a:rPr>
              <a:t>качества,</a:t>
            </a:r>
            <a:r>
              <a:rPr lang="ru-RU" i="1" spc="-75" dirty="0">
                <a:solidFill>
                  <a:srgbClr val="92D050"/>
                </a:solidFill>
              </a:rPr>
              <a:t> </a:t>
            </a:r>
            <a:r>
              <a:rPr lang="ru-RU" i="1" spc="-10" dirty="0">
                <a:solidFill>
                  <a:srgbClr val="92D050"/>
                </a:solidFill>
              </a:rPr>
              <a:t>способность</a:t>
            </a:r>
            <a:r>
              <a:rPr lang="ru-RU" i="1" spc="-55" dirty="0">
                <a:solidFill>
                  <a:srgbClr val="92D050"/>
                </a:solidFill>
              </a:rPr>
              <a:t> </a:t>
            </a:r>
            <a:r>
              <a:rPr lang="ru-RU" i="1" spc="-50" dirty="0">
                <a:solidFill>
                  <a:srgbClr val="92D050"/>
                </a:solidFill>
              </a:rPr>
              <a:t>к </a:t>
            </a:r>
            <a:r>
              <a:rPr lang="ru-RU" i="1" spc="-10" dirty="0">
                <a:solidFill>
                  <a:srgbClr val="92D050"/>
                </a:solidFill>
              </a:rPr>
              <a:t>выполнению</a:t>
            </a:r>
            <a:r>
              <a:rPr lang="ru-RU" i="1" spc="-90" dirty="0">
                <a:solidFill>
                  <a:srgbClr val="92D050"/>
                </a:solidFill>
              </a:rPr>
              <a:t> </a:t>
            </a:r>
            <a:r>
              <a:rPr lang="ru-RU" i="1" dirty="0">
                <a:solidFill>
                  <a:srgbClr val="92D050"/>
                </a:solidFill>
              </a:rPr>
              <a:t>обязанностей</a:t>
            </a:r>
            <a:r>
              <a:rPr lang="ru-RU" i="1" spc="-110" dirty="0">
                <a:solidFill>
                  <a:srgbClr val="92D050"/>
                </a:solidFill>
              </a:rPr>
              <a:t> </a:t>
            </a:r>
            <a:r>
              <a:rPr lang="ru-RU" i="1" dirty="0">
                <a:solidFill>
                  <a:srgbClr val="92D050"/>
                </a:solidFill>
              </a:rPr>
              <a:t>опекуна</a:t>
            </a:r>
            <a:r>
              <a:rPr lang="ru-RU" i="1" spc="-85" dirty="0">
                <a:solidFill>
                  <a:srgbClr val="92D050"/>
                </a:solidFill>
              </a:rPr>
              <a:t> </a:t>
            </a:r>
            <a:r>
              <a:rPr lang="ru-RU" i="1" dirty="0">
                <a:solidFill>
                  <a:srgbClr val="92D050"/>
                </a:solidFill>
              </a:rPr>
              <a:t>или</a:t>
            </a:r>
            <a:r>
              <a:rPr lang="ru-RU" i="1" spc="-110" dirty="0">
                <a:solidFill>
                  <a:srgbClr val="92D050"/>
                </a:solidFill>
              </a:rPr>
              <a:t> </a:t>
            </a:r>
            <a:r>
              <a:rPr lang="ru-RU" i="1" spc="-10" dirty="0">
                <a:solidFill>
                  <a:srgbClr val="92D050"/>
                </a:solidFill>
              </a:rPr>
              <a:t>попечителя, </a:t>
            </a:r>
            <a:r>
              <a:rPr lang="ru-RU" i="1" dirty="0">
                <a:solidFill>
                  <a:srgbClr val="92D050"/>
                </a:solidFill>
              </a:rPr>
              <a:t>отношения,</a:t>
            </a:r>
            <a:r>
              <a:rPr lang="ru-RU" i="1" spc="-80" dirty="0">
                <a:solidFill>
                  <a:srgbClr val="92D050"/>
                </a:solidFill>
              </a:rPr>
              <a:t> </a:t>
            </a:r>
            <a:r>
              <a:rPr lang="ru-RU" i="1" dirty="0">
                <a:solidFill>
                  <a:srgbClr val="92D050"/>
                </a:solidFill>
              </a:rPr>
              <a:t>существующие</a:t>
            </a:r>
            <a:r>
              <a:rPr lang="ru-RU" i="1" spc="-60" dirty="0">
                <a:solidFill>
                  <a:srgbClr val="92D050"/>
                </a:solidFill>
              </a:rPr>
              <a:t> </a:t>
            </a:r>
            <a:r>
              <a:rPr lang="ru-RU" i="1" dirty="0">
                <a:solidFill>
                  <a:srgbClr val="92D050"/>
                </a:solidFill>
              </a:rPr>
              <a:t>между</a:t>
            </a:r>
            <a:r>
              <a:rPr lang="ru-RU" i="1" spc="-70" dirty="0">
                <a:solidFill>
                  <a:srgbClr val="92D050"/>
                </a:solidFill>
              </a:rPr>
              <a:t> </a:t>
            </a:r>
            <a:r>
              <a:rPr lang="ru-RU" i="1" dirty="0">
                <a:solidFill>
                  <a:srgbClr val="92D050"/>
                </a:solidFill>
              </a:rPr>
              <a:t>ним,</a:t>
            </a:r>
            <a:r>
              <a:rPr lang="ru-RU" i="1" spc="-85" dirty="0">
                <a:solidFill>
                  <a:srgbClr val="92D050"/>
                </a:solidFill>
              </a:rPr>
              <a:t> </a:t>
            </a:r>
            <a:r>
              <a:rPr lang="ru-RU" i="1" dirty="0">
                <a:solidFill>
                  <a:srgbClr val="92D050"/>
                </a:solidFill>
              </a:rPr>
              <a:t>членами</a:t>
            </a:r>
            <a:r>
              <a:rPr lang="ru-RU" i="1" spc="-95" dirty="0">
                <a:solidFill>
                  <a:srgbClr val="92D050"/>
                </a:solidFill>
              </a:rPr>
              <a:t> </a:t>
            </a:r>
            <a:r>
              <a:rPr lang="ru-RU" i="1" spc="-25" dirty="0">
                <a:solidFill>
                  <a:srgbClr val="92D050"/>
                </a:solidFill>
              </a:rPr>
              <a:t>его </a:t>
            </a:r>
            <a:r>
              <a:rPr lang="ru-RU" i="1" dirty="0">
                <a:solidFill>
                  <a:srgbClr val="92D050"/>
                </a:solidFill>
              </a:rPr>
              <a:t>семьи</a:t>
            </a:r>
            <a:r>
              <a:rPr lang="ru-RU" i="1" spc="-25" dirty="0">
                <a:solidFill>
                  <a:srgbClr val="92D050"/>
                </a:solidFill>
              </a:rPr>
              <a:t> </a:t>
            </a:r>
            <a:r>
              <a:rPr lang="ru-RU" i="1" dirty="0">
                <a:solidFill>
                  <a:srgbClr val="92D050"/>
                </a:solidFill>
              </a:rPr>
              <a:t>и</a:t>
            </a:r>
            <a:r>
              <a:rPr lang="ru-RU" i="1" spc="-20" dirty="0">
                <a:solidFill>
                  <a:srgbClr val="92D050"/>
                </a:solidFill>
              </a:rPr>
              <a:t> </a:t>
            </a:r>
            <a:r>
              <a:rPr lang="ru-RU" i="1" dirty="0">
                <a:solidFill>
                  <a:srgbClr val="92D050"/>
                </a:solidFill>
              </a:rPr>
              <a:t>лицом,</a:t>
            </a:r>
            <a:r>
              <a:rPr lang="ru-RU" i="1" spc="-25" dirty="0">
                <a:solidFill>
                  <a:srgbClr val="92D050"/>
                </a:solidFill>
              </a:rPr>
              <a:t> </a:t>
            </a:r>
            <a:r>
              <a:rPr lang="ru-RU" i="1" dirty="0">
                <a:solidFill>
                  <a:srgbClr val="92D050"/>
                </a:solidFill>
              </a:rPr>
              <a:t>нуждающимся</a:t>
            </a:r>
            <a:r>
              <a:rPr lang="ru-RU" i="1" spc="-5" dirty="0">
                <a:solidFill>
                  <a:srgbClr val="92D050"/>
                </a:solidFill>
              </a:rPr>
              <a:t> </a:t>
            </a:r>
            <a:r>
              <a:rPr lang="ru-RU" i="1" dirty="0">
                <a:solidFill>
                  <a:srgbClr val="92D050"/>
                </a:solidFill>
              </a:rPr>
              <a:t>в</a:t>
            </a:r>
            <a:r>
              <a:rPr lang="ru-RU" i="1" spc="-20" dirty="0">
                <a:solidFill>
                  <a:srgbClr val="92D050"/>
                </a:solidFill>
              </a:rPr>
              <a:t> </a:t>
            </a:r>
            <a:r>
              <a:rPr lang="ru-RU" i="1" dirty="0">
                <a:solidFill>
                  <a:srgbClr val="92D050"/>
                </a:solidFill>
              </a:rPr>
              <a:t>опеке</a:t>
            </a:r>
            <a:r>
              <a:rPr lang="ru-RU" i="1" spc="-20" dirty="0">
                <a:solidFill>
                  <a:srgbClr val="92D050"/>
                </a:solidFill>
              </a:rPr>
              <a:t> </a:t>
            </a:r>
            <a:r>
              <a:rPr lang="ru-RU" i="1" spc="-25" dirty="0" smtClean="0">
                <a:solidFill>
                  <a:srgbClr val="92D050"/>
                </a:solidFill>
              </a:rPr>
              <a:t>или </a:t>
            </a:r>
            <a:r>
              <a:rPr lang="ru-RU" i="1" dirty="0" smtClean="0">
                <a:solidFill>
                  <a:srgbClr val="92D050"/>
                </a:solidFill>
              </a:rPr>
              <a:t>попечительстве</a:t>
            </a:r>
            <a:r>
              <a:rPr lang="ru-RU" i="1" dirty="0">
                <a:solidFill>
                  <a:srgbClr val="92D050"/>
                </a:solidFill>
              </a:rPr>
              <a:t>,</a:t>
            </a:r>
            <a:r>
              <a:rPr lang="ru-RU" i="1" spc="-65" dirty="0">
                <a:solidFill>
                  <a:srgbClr val="92D050"/>
                </a:solidFill>
              </a:rPr>
              <a:t> </a:t>
            </a:r>
            <a:r>
              <a:rPr lang="ru-RU" i="1" dirty="0">
                <a:solidFill>
                  <a:srgbClr val="92D050"/>
                </a:solidFill>
              </a:rPr>
              <a:t>а</a:t>
            </a:r>
            <a:r>
              <a:rPr lang="ru-RU" i="1" spc="-65" dirty="0">
                <a:solidFill>
                  <a:srgbClr val="92D050"/>
                </a:solidFill>
              </a:rPr>
              <a:t> </a:t>
            </a:r>
            <a:r>
              <a:rPr lang="ru-RU" i="1" dirty="0">
                <a:solidFill>
                  <a:srgbClr val="92D050"/>
                </a:solidFill>
              </a:rPr>
              <a:t>также</a:t>
            </a:r>
            <a:r>
              <a:rPr lang="ru-RU" i="1" spc="-50" dirty="0">
                <a:solidFill>
                  <a:srgbClr val="92D050"/>
                </a:solidFill>
              </a:rPr>
              <a:t> </a:t>
            </a:r>
            <a:r>
              <a:rPr lang="ru-RU" i="1" dirty="0">
                <a:solidFill>
                  <a:srgbClr val="92D050"/>
                </a:solidFill>
              </a:rPr>
              <a:t>в</a:t>
            </a:r>
            <a:r>
              <a:rPr lang="ru-RU" i="1" spc="-60" dirty="0">
                <a:solidFill>
                  <a:srgbClr val="92D050"/>
                </a:solidFill>
              </a:rPr>
              <a:t> </a:t>
            </a:r>
            <a:r>
              <a:rPr lang="ru-RU" i="1" dirty="0">
                <a:solidFill>
                  <a:srgbClr val="92D050"/>
                </a:solidFill>
              </a:rPr>
              <a:t>некоторых</a:t>
            </a:r>
            <a:r>
              <a:rPr lang="ru-RU" i="1" spc="-40" dirty="0">
                <a:solidFill>
                  <a:srgbClr val="92D050"/>
                </a:solidFill>
              </a:rPr>
              <a:t> </a:t>
            </a:r>
            <a:r>
              <a:rPr lang="ru-RU" i="1" dirty="0">
                <a:solidFill>
                  <a:srgbClr val="92D050"/>
                </a:solidFill>
              </a:rPr>
              <a:t>случаях</a:t>
            </a:r>
            <a:r>
              <a:rPr lang="ru-RU" i="1" spc="-65" dirty="0">
                <a:solidFill>
                  <a:srgbClr val="92D050"/>
                </a:solidFill>
              </a:rPr>
              <a:t> </a:t>
            </a:r>
            <a:r>
              <a:rPr lang="ru-RU" i="1" spc="-10" dirty="0">
                <a:solidFill>
                  <a:srgbClr val="92D050"/>
                </a:solidFill>
              </a:rPr>
              <a:t>желание </a:t>
            </a:r>
            <a:r>
              <a:rPr lang="ru-RU" i="1" dirty="0">
                <a:solidFill>
                  <a:srgbClr val="92D050"/>
                </a:solidFill>
              </a:rPr>
              <a:t>лица,</a:t>
            </a:r>
            <a:r>
              <a:rPr lang="ru-RU" i="1" spc="-65" dirty="0">
                <a:solidFill>
                  <a:srgbClr val="92D050"/>
                </a:solidFill>
              </a:rPr>
              <a:t> </a:t>
            </a:r>
            <a:r>
              <a:rPr lang="ru-RU" i="1" spc="-10" dirty="0">
                <a:solidFill>
                  <a:srgbClr val="92D050"/>
                </a:solidFill>
              </a:rPr>
              <a:t>нуждающегося</a:t>
            </a:r>
            <a:r>
              <a:rPr lang="ru-RU" i="1" spc="-35" dirty="0">
                <a:solidFill>
                  <a:srgbClr val="92D050"/>
                </a:solidFill>
              </a:rPr>
              <a:t> </a:t>
            </a:r>
            <a:r>
              <a:rPr lang="ru-RU" i="1" dirty="0">
                <a:solidFill>
                  <a:srgbClr val="92D050"/>
                </a:solidFill>
              </a:rPr>
              <a:t>в</a:t>
            </a:r>
            <a:r>
              <a:rPr lang="ru-RU" i="1" spc="-25" dirty="0">
                <a:solidFill>
                  <a:srgbClr val="92D050"/>
                </a:solidFill>
              </a:rPr>
              <a:t> </a:t>
            </a:r>
            <a:r>
              <a:rPr lang="ru-RU" i="1" dirty="0">
                <a:solidFill>
                  <a:srgbClr val="92D050"/>
                </a:solidFill>
              </a:rPr>
              <a:t>опеке</a:t>
            </a:r>
            <a:r>
              <a:rPr lang="ru-RU" i="1" spc="-35" dirty="0">
                <a:solidFill>
                  <a:srgbClr val="92D050"/>
                </a:solidFill>
              </a:rPr>
              <a:t> </a:t>
            </a:r>
            <a:r>
              <a:rPr lang="ru-RU" i="1" dirty="0">
                <a:solidFill>
                  <a:srgbClr val="92D050"/>
                </a:solidFill>
              </a:rPr>
              <a:t>или</a:t>
            </a:r>
            <a:r>
              <a:rPr lang="ru-RU" i="1" spc="-55" dirty="0">
                <a:solidFill>
                  <a:srgbClr val="92D050"/>
                </a:solidFill>
              </a:rPr>
              <a:t> </a:t>
            </a:r>
            <a:r>
              <a:rPr lang="ru-RU" i="1" spc="-10" dirty="0">
                <a:solidFill>
                  <a:srgbClr val="92D050"/>
                </a:solidFill>
              </a:rPr>
              <a:t>попечительстве.</a:t>
            </a:r>
          </a:p>
          <a:p>
            <a:pPr marL="0" marR="5080" indent="0" algn="just">
              <a:lnSpc>
                <a:spcPct val="100000"/>
              </a:lnSpc>
              <a:spcBef>
                <a:spcPts val="95"/>
              </a:spcBef>
              <a:buNone/>
            </a:pPr>
            <a:endParaRPr lang="ru-RU" dirty="0">
              <a:solidFill>
                <a:schemeClr val="accent4"/>
              </a:solidFill>
              <a:latin typeface="Franklin Gothic Heavy" panose="020B0903020102020204" pitchFamily="34" charset="0"/>
              <a:cs typeface="Century Gothic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object 2"/>
          <p:cNvSpPr/>
          <p:nvPr/>
        </p:nvSpPr>
        <p:spPr>
          <a:xfrm>
            <a:off x="20589" y="4941168"/>
            <a:ext cx="673224" cy="336560"/>
          </a:xfrm>
          <a:custGeom>
            <a:avLst/>
            <a:gdLst/>
            <a:ahLst/>
            <a:cxnLst/>
            <a:rect l="l" t="t" r="r" b="b"/>
            <a:pathLst>
              <a:path w="1591945" h="507364">
                <a:moveTo>
                  <a:pt x="0" y="0"/>
                </a:moveTo>
                <a:lnTo>
                  <a:pt x="0" y="503820"/>
                </a:lnTo>
                <a:lnTo>
                  <a:pt x="1245438" y="507238"/>
                </a:lnTo>
                <a:lnTo>
                  <a:pt x="1345692" y="507238"/>
                </a:lnTo>
                <a:lnTo>
                  <a:pt x="1351915" y="500888"/>
                </a:lnTo>
                <a:lnTo>
                  <a:pt x="1353820" y="499363"/>
                </a:lnTo>
                <a:lnTo>
                  <a:pt x="1584325" y="268859"/>
                </a:lnTo>
                <a:lnTo>
                  <a:pt x="1589611" y="261695"/>
                </a:lnTo>
                <a:lnTo>
                  <a:pt x="1591373" y="254508"/>
                </a:lnTo>
                <a:lnTo>
                  <a:pt x="1589611" y="247320"/>
                </a:lnTo>
                <a:lnTo>
                  <a:pt x="1584325" y="240157"/>
                </a:lnTo>
                <a:lnTo>
                  <a:pt x="1355344" y="11302"/>
                </a:lnTo>
                <a:lnTo>
                  <a:pt x="1350391" y="11302"/>
                </a:lnTo>
                <a:lnTo>
                  <a:pt x="1350391" y="6476"/>
                </a:lnTo>
                <a:lnTo>
                  <a:pt x="1345692" y="6476"/>
                </a:lnTo>
                <a:lnTo>
                  <a:pt x="1340993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256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кстура дерева 16 х 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716_TF02801115" id="{CF60D1E3-8455-48F0-89F3-AB9F4607186E}" vid="{583FBC2F-3DFE-45F3-9FD2-0C052D3F6C88}"/>
    </a:ext>
  </a:extLst>
</a:theme>
</file>

<file path=ppt/theme/theme2.xml><?xml version="1.0" encoding="utf-8"?>
<a:theme xmlns:a="http://schemas.openxmlformats.org/drawingml/2006/main" name="Тема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35E791-7449-4708-8DE9-182EC4D8A13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873beb7-5857-4685-be1f-d57550cc96c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текстурой дерева (широкоэкранный формат)</Template>
  <TotalTime>523</TotalTime>
  <Words>2273</Words>
  <Application>Microsoft Office PowerPoint</Application>
  <PresentationFormat>Произвольный</PresentationFormat>
  <Paragraphs>187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Century</vt:lpstr>
      <vt:lpstr>Century Gothic</vt:lpstr>
      <vt:lpstr>Franklin Gothic Heavy</vt:lpstr>
      <vt:lpstr>Times New Roman</vt:lpstr>
      <vt:lpstr>Wingdings 3</vt:lpstr>
      <vt:lpstr>Текстура дерева 16 х 9</vt:lpstr>
      <vt:lpstr>ОПЕКА И ПОПЕЧИТЕЛЬСТВО НАД СОВЕРШЕННОЛЕТНИМИ ГРАЖДАНАМИ</vt:lpstr>
      <vt:lpstr>Опека устанавливается над совершеннолетними гражданами, признанными решением суда недееспособными.</vt:lpstr>
      <vt:lpstr>Опекуны:</vt:lpstr>
      <vt:lpstr>Попечительство устанавливается над гражданами, ограниченными судом в дееспособности.</vt:lpstr>
      <vt:lpstr>Попечители:</vt:lpstr>
      <vt:lpstr>Ограниченный в дееспособности гражданин</vt:lpstr>
      <vt:lpstr>Органы опеки и попечительства</vt:lpstr>
      <vt:lpstr>Место установления опеки и попечительства</vt:lpstr>
      <vt:lpstr>Назначение опекуна или попечителя</vt:lpstr>
      <vt:lpstr>Лица, имеющие право быть опекунами и попечителями</vt:lpstr>
      <vt:lpstr>Презентация PowerPoint</vt:lpstr>
      <vt:lpstr>Обязанности опекунов и попечителей</vt:lpstr>
      <vt:lpstr>Распоряжение текущими доходами (поступлениями) подопечных</vt:lpstr>
      <vt:lpstr>Распоряжение текущими доходами (поступлениями) подопечных</vt:lpstr>
      <vt:lpstr>Распоряжение текущими доходами (поступлениями) подопечных</vt:lpstr>
      <vt:lpstr>Имущество подопечных</vt:lpstr>
      <vt:lpstr>Имущество подопечных</vt:lpstr>
      <vt:lpstr>Распоряжение имуществом подопечных</vt:lpstr>
      <vt:lpstr>Распоряжение имуществом подопечных</vt:lpstr>
      <vt:lpstr>Отчуждение имущества подопечного</vt:lpstr>
      <vt:lpstr>Отчуждение имущества подопечного</vt:lpstr>
      <vt:lpstr>Отчет опекуна, попечителя</vt:lpstr>
      <vt:lpstr>Контроль за деятельностью опекунов и попечителей</vt:lpstr>
      <vt:lpstr>Освобождение опекунов, попечителей от выполнения ими своих обязанностей</vt:lpstr>
      <vt:lpstr>Отстранение опекунов, попечителей</vt:lpstr>
      <vt:lpstr>Ответственность опекунов, попечителей</vt:lpstr>
      <vt:lpstr>Нормативно-правовые акты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ОПЕКА И ПОПЕЧИТЕЛЬСТВО НАД СОВЕРШЕННОЛЕТНИМИ ГРАЖДАНАМИ</dc:title>
  <dc:creator>Гордеев Павел Андреевич</dc:creator>
  <cp:lastModifiedBy>Каркотко Наталья</cp:lastModifiedBy>
  <cp:revision>43</cp:revision>
  <dcterms:created xsi:type="dcterms:W3CDTF">2025-12-01T11:13:03Z</dcterms:created>
  <dcterms:modified xsi:type="dcterms:W3CDTF">2025-12-04T05:40:25Z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